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7"/>
  </p:notesMasterIdLst>
  <p:sldIdLst>
    <p:sldId id="256" r:id="rId6"/>
  </p:sldIdLst>
  <p:sldSz cx="43891200" cy="32918400"/>
  <p:notesSz cx="6858000" cy="9144000"/>
  <p:embeddedFontLst>
    <p:embeddedFont>
      <p:font typeface="Arial Bold" charset="1" panose="020B0802020202020204"/>
      <p:regular r:id="rId10"/>
    </p:embeddedFont>
    <p:embeddedFont>
      <p:font typeface="Helvetica" charset="1" panose="020B0504020202020204"/>
      <p:regular r:id="rId11"/>
    </p:embeddedFont>
    <p:embeddedFont>
      <p:font typeface="Proxima Nova 2" charset="1" panose="02000506030000020004"/>
      <p:regular r:id="rId12"/>
    </p:embeddedFont>
    <p:embeddedFont>
      <p:font typeface="Helvetica Bold" charset="1" panose="020B0704020202030204"/>
      <p:regular r:id="rId1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notesMasters/notesMaster1.xml" Type="http://schemas.openxmlformats.org/officeDocument/2006/relationships/notesMaster"/><Relationship Id="rId8" Target="theme/theme2.xml" Type="http://schemas.openxmlformats.org/officeDocument/2006/relationships/theme"/><Relationship Id="rId9" Target="notesSlides/notesSlide1.xml" Type="http://schemas.openxmlformats.org/officeDocument/2006/relationships/notesSlide"/></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xml" Type="http://schemas.openxmlformats.org/officeDocument/2006/relationships/slide"/></Relationships>
</file>

<file path=ppt/notesSlides/notesSlide1.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8.png" Type="http://schemas.openxmlformats.org/officeDocument/2006/relationships/image"/><Relationship Id="rId11" Target="../media/image9.png" Type="http://schemas.openxmlformats.org/officeDocument/2006/relationships/image"/><Relationship Id="rId12" Target="../media/image10.png" Type="http://schemas.openxmlformats.org/officeDocument/2006/relationships/image"/><Relationship Id="rId13" Target="../media/image11.png" Type="http://schemas.openxmlformats.org/officeDocument/2006/relationships/image"/><Relationship Id="rId14" Target="../media/image12.png" Type="http://schemas.openxmlformats.org/officeDocument/2006/relationships/image"/><Relationship Id="rId15" Target="https://cww.water.ca.gov" TargetMode="External" Type="http://schemas.openxmlformats.org/officeDocument/2006/relationships/hyperlink"/><Relationship Id="rId16" Target="https://www.v7labs.com/blog/autoencoders-guide" TargetMode="External" Type="http://schemas.openxmlformats.org/officeDocument/2006/relationships/hyperlink"/><Relationship Id="rId2" Target="../notesSlides/notesSlide1.xml" Type="http://schemas.openxmlformats.org/officeDocument/2006/relationships/notesSlide"/><Relationship Id="rId3" Target="../media/image1.png" Type="http://schemas.openxmlformats.org/officeDocument/2006/relationships/image"/><Relationship Id="rId4" Target="../media/image2.png" Type="http://schemas.openxmlformats.org/officeDocument/2006/relationships/image"/><Relationship Id="rId5" Target="../media/image3.png" Type="http://schemas.openxmlformats.org/officeDocument/2006/relationships/image"/><Relationship Id="rId6" Target="../media/image4.png" Type="http://schemas.openxmlformats.org/officeDocument/2006/relationships/image"/><Relationship Id="rId7" Target="../media/image5.png" Type="http://schemas.openxmlformats.org/officeDocument/2006/relationships/image"/><Relationship Id="rId8" Target="../media/image6.png" Type="http://schemas.openxmlformats.org/officeDocument/2006/relationships/image"/><Relationship Id="rId9" Target="../media/image7.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270792" y="619122"/>
            <a:ext cx="43292641" cy="3262154"/>
          </a:xfrm>
          <a:prstGeom prst="rect">
            <a:avLst/>
          </a:prstGeom>
        </p:spPr>
        <p:txBody>
          <a:bodyPr anchor="t" rtlCol="false" tIns="0" lIns="0" bIns="0" rIns="0">
            <a:spAutoFit/>
          </a:bodyPr>
          <a:lstStyle/>
          <a:p>
            <a:pPr algn="ctr">
              <a:lnSpc>
                <a:spcPts val="6748"/>
              </a:lnSpc>
            </a:pPr>
            <a:r>
              <a:rPr lang="en-US" sz="5623" b="true">
                <a:solidFill>
                  <a:srgbClr val="000000"/>
                </a:solidFill>
                <a:latin typeface="Arial Bold"/>
                <a:ea typeface="Arial Bold"/>
                <a:cs typeface="Arial Bold"/>
                <a:sym typeface="Arial Bold"/>
              </a:rPr>
              <a:t>Deep Learning-Based </a:t>
            </a:r>
            <a:r>
              <a:rPr lang="en-US" sz="5623" b="true">
                <a:solidFill>
                  <a:srgbClr val="000000"/>
                </a:solidFill>
                <a:latin typeface="Arial Bold"/>
                <a:ea typeface="Arial Bold"/>
                <a:cs typeface="Arial Bold"/>
                <a:sym typeface="Arial Bold"/>
              </a:rPr>
              <a:t>Snow Monitoring in California Using Sentinel-2 Satellite Data for Management of Snowpack Resources</a:t>
            </a:r>
          </a:p>
          <a:p>
            <a:pPr algn="ctr">
              <a:lnSpc>
                <a:spcPts val="4199"/>
              </a:lnSpc>
            </a:pPr>
          </a:p>
          <a:p>
            <a:pPr algn="ctr">
              <a:lnSpc>
                <a:spcPts val="4738"/>
              </a:lnSpc>
            </a:pPr>
            <a:r>
              <a:rPr lang="en-US" sz="3949">
                <a:solidFill>
                  <a:srgbClr val="000000"/>
                </a:solidFill>
                <a:latin typeface="Helvetica"/>
                <a:ea typeface="Helvetica"/>
                <a:cs typeface="Helvetica"/>
                <a:sym typeface="Helvetica"/>
              </a:rPr>
              <a:t>Vivian Jia</a:t>
            </a:r>
            <a:r>
              <a:rPr lang="en-US" sz="3949">
                <a:solidFill>
                  <a:srgbClr val="000000"/>
                </a:solidFill>
                <a:latin typeface="Helvetica"/>
                <a:ea typeface="Helvetica"/>
                <a:cs typeface="Helvetica"/>
                <a:sym typeface="Helvetica"/>
              </a:rPr>
              <a:t>heng Sun, Mohammadreza Narimani</a:t>
            </a:r>
          </a:p>
          <a:p>
            <a:pPr algn="ctr">
              <a:lnSpc>
                <a:spcPts val="4738"/>
              </a:lnSpc>
            </a:pPr>
            <a:r>
              <a:rPr lang="en-US" sz="3949">
                <a:solidFill>
                  <a:srgbClr val="000000"/>
                </a:solidFill>
                <a:latin typeface="Helvetica"/>
                <a:ea typeface="Helvetica"/>
                <a:cs typeface="Helvetica"/>
                <a:sym typeface="Helvetica"/>
              </a:rPr>
              <a:t>1. Computer Science Department, University of California, Davis</a:t>
            </a:r>
          </a:p>
          <a:p>
            <a:pPr algn="ctr">
              <a:lnSpc>
                <a:spcPts val="4738"/>
              </a:lnSpc>
            </a:pPr>
            <a:r>
              <a:rPr lang="en-US" sz="3949">
                <a:solidFill>
                  <a:srgbClr val="000000"/>
                </a:solidFill>
                <a:latin typeface="Helvetica"/>
                <a:ea typeface="Helvetica"/>
                <a:cs typeface="Helvetica"/>
                <a:sym typeface="Helvetica"/>
              </a:rPr>
              <a:t>2. Biological and Agricultural Engineering Department, University of California, Davis</a:t>
            </a:r>
          </a:p>
        </p:txBody>
      </p:sp>
      <p:grpSp>
        <p:nvGrpSpPr>
          <p:cNvPr name="Group 3" id="3"/>
          <p:cNvGrpSpPr/>
          <p:nvPr/>
        </p:nvGrpSpPr>
        <p:grpSpPr>
          <a:xfrm rot="0">
            <a:off x="0" y="4132576"/>
            <a:ext cx="43891200" cy="146018"/>
            <a:chOff x="0" y="0"/>
            <a:chExt cx="13007622" cy="43274"/>
          </a:xfrm>
        </p:grpSpPr>
        <p:sp>
          <p:nvSpPr>
            <p:cNvPr name="Freeform 4" id="4"/>
            <p:cNvSpPr/>
            <p:nvPr/>
          </p:nvSpPr>
          <p:spPr>
            <a:xfrm flipH="false" flipV="false" rot="0">
              <a:off x="1397" y="1397"/>
              <a:ext cx="13004800" cy="40513"/>
            </a:xfrm>
            <a:custGeom>
              <a:avLst/>
              <a:gdLst/>
              <a:ahLst/>
              <a:cxnLst/>
              <a:rect r="r" b="b" t="t" l="l"/>
              <a:pathLst>
                <a:path h="40513" w="13004800">
                  <a:moveTo>
                    <a:pt x="0" y="0"/>
                  </a:moveTo>
                  <a:lnTo>
                    <a:pt x="13004800" y="0"/>
                  </a:lnTo>
                  <a:lnTo>
                    <a:pt x="13004800" y="40513"/>
                  </a:lnTo>
                  <a:lnTo>
                    <a:pt x="0" y="40513"/>
                  </a:lnTo>
                  <a:close/>
                </a:path>
              </a:pathLst>
            </a:custGeom>
            <a:solidFill>
              <a:srgbClr val="002855"/>
            </a:solidFill>
          </p:spPr>
        </p:sp>
        <p:sp>
          <p:nvSpPr>
            <p:cNvPr name="Freeform 5" id="5"/>
            <p:cNvSpPr/>
            <p:nvPr/>
          </p:nvSpPr>
          <p:spPr>
            <a:xfrm flipH="false" flipV="false" rot="0">
              <a:off x="0" y="0"/>
              <a:ext cx="13007594" cy="43307"/>
            </a:xfrm>
            <a:custGeom>
              <a:avLst/>
              <a:gdLst/>
              <a:ahLst/>
              <a:cxnLst/>
              <a:rect r="r" b="b" t="t" l="l"/>
              <a:pathLst>
                <a:path h="43307" w="13007594">
                  <a:moveTo>
                    <a:pt x="1397" y="0"/>
                  </a:moveTo>
                  <a:lnTo>
                    <a:pt x="13006197" y="0"/>
                  </a:lnTo>
                  <a:cubicBezTo>
                    <a:pt x="13006960" y="0"/>
                    <a:pt x="13007594" y="635"/>
                    <a:pt x="13007594" y="1397"/>
                  </a:cubicBezTo>
                  <a:lnTo>
                    <a:pt x="13007594" y="41910"/>
                  </a:lnTo>
                  <a:cubicBezTo>
                    <a:pt x="13007594" y="42672"/>
                    <a:pt x="13006960" y="43307"/>
                    <a:pt x="13006197" y="43307"/>
                  </a:cubicBezTo>
                  <a:lnTo>
                    <a:pt x="1397" y="43307"/>
                  </a:lnTo>
                  <a:cubicBezTo>
                    <a:pt x="635" y="43307"/>
                    <a:pt x="0" y="42672"/>
                    <a:pt x="0" y="41910"/>
                  </a:cubicBezTo>
                  <a:lnTo>
                    <a:pt x="0" y="1397"/>
                  </a:lnTo>
                  <a:cubicBezTo>
                    <a:pt x="0" y="635"/>
                    <a:pt x="635" y="0"/>
                    <a:pt x="1397" y="0"/>
                  </a:cubicBezTo>
                  <a:moveTo>
                    <a:pt x="1397" y="2794"/>
                  </a:moveTo>
                  <a:lnTo>
                    <a:pt x="1397" y="1397"/>
                  </a:lnTo>
                  <a:lnTo>
                    <a:pt x="2794" y="1397"/>
                  </a:lnTo>
                  <a:lnTo>
                    <a:pt x="2794" y="41910"/>
                  </a:lnTo>
                  <a:lnTo>
                    <a:pt x="1397" y="41910"/>
                  </a:lnTo>
                  <a:lnTo>
                    <a:pt x="1397" y="40513"/>
                  </a:lnTo>
                  <a:lnTo>
                    <a:pt x="13006197" y="40513"/>
                  </a:lnTo>
                  <a:lnTo>
                    <a:pt x="13006197" y="41910"/>
                  </a:lnTo>
                  <a:lnTo>
                    <a:pt x="13004800" y="41910"/>
                  </a:lnTo>
                  <a:lnTo>
                    <a:pt x="13004800" y="1397"/>
                  </a:lnTo>
                  <a:lnTo>
                    <a:pt x="13006197" y="1397"/>
                  </a:lnTo>
                  <a:lnTo>
                    <a:pt x="13006197" y="2794"/>
                  </a:lnTo>
                  <a:lnTo>
                    <a:pt x="1397" y="2794"/>
                  </a:lnTo>
                  <a:close/>
                </a:path>
              </a:pathLst>
            </a:custGeom>
            <a:solidFill>
              <a:srgbClr val="002855"/>
            </a:solidFill>
          </p:spPr>
        </p:sp>
      </p:grpSp>
      <p:grpSp>
        <p:nvGrpSpPr>
          <p:cNvPr name="Group 6" id="6"/>
          <p:cNvGrpSpPr>
            <a:grpSpLocks noChangeAspect="true"/>
          </p:cNvGrpSpPr>
          <p:nvPr/>
        </p:nvGrpSpPr>
        <p:grpSpPr>
          <a:xfrm rot="0">
            <a:off x="238016" y="2037128"/>
            <a:ext cx="11775746" cy="1937053"/>
            <a:chOff x="0" y="0"/>
            <a:chExt cx="3489867" cy="574066"/>
          </a:xfrm>
        </p:grpSpPr>
        <p:sp>
          <p:nvSpPr>
            <p:cNvPr name="Freeform 7" id="7"/>
            <p:cNvSpPr/>
            <p:nvPr/>
          </p:nvSpPr>
          <p:spPr>
            <a:xfrm flipH="false" flipV="false" rot="0">
              <a:off x="0" y="0"/>
              <a:ext cx="3489833" cy="574040"/>
            </a:xfrm>
            <a:custGeom>
              <a:avLst/>
              <a:gdLst/>
              <a:ahLst/>
              <a:cxnLst/>
              <a:rect r="r" b="b" t="t" l="l"/>
              <a:pathLst>
                <a:path h="574040" w="3489833">
                  <a:moveTo>
                    <a:pt x="0" y="0"/>
                  </a:moveTo>
                  <a:lnTo>
                    <a:pt x="3489833" y="0"/>
                  </a:lnTo>
                  <a:lnTo>
                    <a:pt x="3489833" y="574040"/>
                  </a:lnTo>
                  <a:lnTo>
                    <a:pt x="0" y="574040"/>
                  </a:lnTo>
                  <a:lnTo>
                    <a:pt x="0" y="0"/>
                  </a:lnTo>
                  <a:close/>
                </a:path>
              </a:pathLst>
            </a:custGeom>
            <a:blipFill>
              <a:blip r:embed="rId3"/>
              <a:stretch>
                <a:fillRect l="0" t="0" r="-82" b="-4"/>
              </a:stretch>
            </a:blipFill>
          </p:spPr>
        </p:sp>
      </p:grpSp>
      <p:grpSp>
        <p:nvGrpSpPr>
          <p:cNvPr name="Group 8" id="8"/>
          <p:cNvGrpSpPr>
            <a:grpSpLocks noChangeAspect="true"/>
          </p:cNvGrpSpPr>
          <p:nvPr/>
        </p:nvGrpSpPr>
        <p:grpSpPr>
          <a:xfrm rot="0">
            <a:off x="37659968" y="2473893"/>
            <a:ext cx="5870690" cy="1500287"/>
            <a:chOff x="0" y="0"/>
            <a:chExt cx="1739841" cy="444626"/>
          </a:xfrm>
        </p:grpSpPr>
        <p:sp>
          <p:nvSpPr>
            <p:cNvPr name="Freeform 9" id="9"/>
            <p:cNvSpPr/>
            <p:nvPr/>
          </p:nvSpPr>
          <p:spPr>
            <a:xfrm flipH="false" flipV="false" rot="0">
              <a:off x="0" y="0"/>
              <a:ext cx="1739900" cy="444627"/>
            </a:xfrm>
            <a:custGeom>
              <a:avLst/>
              <a:gdLst/>
              <a:ahLst/>
              <a:cxnLst/>
              <a:rect r="r" b="b" t="t" l="l"/>
              <a:pathLst>
                <a:path h="444627" w="1739900">
                  <a:moveTo>
                    <a:pt x="0" y="0"/>
                  </a:moveTo>
                  <a:lnTo>
                    <a:pt x="1739900" y="0"/>
                  </a:lnTo>
                  <a:lnTo>
                    <a:pt x="1739900" y="444627"/>
                  </a:lnTo>
                  <a:lnTo>
                    <a:pt x="0" y="444627"/>
                  </a:lnTo>
                  <a:lnTo>
                    <a:pt x="0" y="0"/>
                  </a:lnTo>
                  <a:close/>
                </a:path>
              </a:pathLst>
            </a:custGeom>
            <a:blipFill>
              <a:blip r:embed="rId4"/>
              <a:stretch>
                <a:fillRect l="0" t="-54" r="3" b="-54"/>
              </a:stretch>
            </a:blipFill>
          </p:spPr>
        </p:sp>
      </p:grpSp>
      <p:grpSp>
        <p:nvGrpSpPr>
          <p:cNvPr name="Group 10" id="10"/>
          <p:cNvGrpSpPr/>
          <p:nvPr/>
        </p:nvGrpSpPr>
        <p:grpSpPr>
          <a:xfrm rot="0">
            <a:off x="292426" y="4483466"/>
            <a:ext cx="12589100" cy="759930"/>
            <a:chOff x="0" y="0"/>
            <a:chExt cx="1036365" cy="62559"/>
          </a:xfrm>
        </p:grpSpPr>
        <p:sp>
          <p:nvSpPr>
            <p:cNvPr name="Freeform 11" id="11"/>
            <p:cNvSpPr/>
            <p:nvPr/>
          </p:nvSpPr>
          <p:spPr>
            <a:xfrm flipH="false" flipV="false" rot="0">
              <a:off x="0" y="0"/>
              <a:ext cx="1036365" cy="62559"/>
            </a:xfrm>
            <a:custGeom>
              <a:avLst/>
              <a:gdLst/>
              <a:ahLst/>
              <a:cxnLst/>
              <a:rect r="r" b="b" t="t" l="l"/>
              <a:pathLst>
                <a:path h="62559" w="1036365">
                  <a:moveTo>
                    <a:pt x="31280" y="0"/>
                  </a:moveTo>
                  <a:lnTo>
                    <a:pt x="1005085" y="0"/>
                  </a:lnTo>
                  <a:cubicBezTo>
                    <a:pt x="1022360" y="0"/>
                    <a:pt x="1036365" y="14004"/>
                    <a:pt x="1036365" y="31280"/>
                  </a:cubicBezTo>
                  <a:lnTo>
                    <a:pt x="1036365" y="31280"/>
                  </a:lnTo>
                  <a:cubicBezTo>
                    <a:pt x="1036365" y="48555"/>
                    <a:pt x="1022360" y="62559"/>
                    <a:pt x="1005085" y="62559"/>
                  </a:cubicBezTo>
                  <a:lnTo>
                    <a:pt x="31280" y="62559"/>
                  </a:lnTo>
                  <a:cubicBezTo>
                    <a:pt x="14004" y="62559"/>
                    <a:pt x="0" y="48555"/>
                    <a:pt x="0" y="31280"/>
                  </a:cubicBezTo>
                  <a:lnTo>
                    <a:pt x="0" y="31280"/>
                  </a:lnTo>
                  <a:cubicBezTo>
                    <a:pt x="0" y="14004"/>
                    <a:pt x="14004" y="0"/>
                    <a:pt x="31280" y="0"/>
                  </a:cubicBezTo>
                  <a:close/>
                </a:path>
              </a:pathLst>
            </a:custGeom>
            <a:solidFill>
              <a:srgbClr val="002855"/>
            </a:solidFill>
          </p:spPr>
        </p:sp>
        <p:sp>
          <p:nvSpPr>
            <p:cNvPr name="TextBox 12" id="12"/>
            <p:cNvSpPr txBox="true"/>
            <p:nvPr/>
          </p:nvSpPr>
          <p:spPr>
            <a:xfrm>
              <a:off x="0" y="-76200"/>
              <a:ext cx="1036365" cy="138759"/>
            </a:xfrm>
            <a:prstGeom prst="rect">
              <a:avLst/>
            </a:prstGeom>
          </p:spPr>
          <p:txBody>
            <a:bodyPr anchor="ctr" rtlCol="false" tIns="128588" lIns="128588" bIns="128588" rIns="128588"/>
            <a:lstStyle/>
            <a:p>
              <a:pPr algn="ctr">
                <a:lnSpc>
                  <a:spcPts val="4961"/>
                </a:lnSpc>
              </a:pPr>
            </a:p>
          </p:txBody>
        </p:sp>
      </p:grpSp>
      <p:grpSp>
        <p:nvGrpSpPr>
          <p:cNvPr name="Group 13" id="13"/>
          <p:cNvGrpSpPr/>
          <p:nvPr/>
        </p:nvGrpSpPr>
        <p:grpSpPr>
          <a:xfrm rot="0">
            <a:off x="292426" y="13381537"/>
            <a:ext cx="12589100" cy="759930"/>
            <a:chOff x="0" y="0"/>
            <a:chExt cx="1036365" cy="62559"/>
          </a:xfrm>
        </p:grpSpPr>
        <p:sp>
          <p:nvSpPr>
            <p:cNvPr name="Freeform 14" id="14"/>
            <p:cNvSpPr/>
            <p:nvPr/>
          </p:nvSpPr>
          <p:spPr>
            <a:xfrm flipH="false" flipV="false" rot="0">
              <a:off x="0" y="0"/>
              <a:ext cx="1036365" cy="62559"/>
            </a:xfrm>
            <a:custGeom>
              <a:avLst/>
              <a:gdLst/>
              <a:ahLst/>
              <a:cxnLst/>
              <a:rect r="r" b="b" t="t" l="l"/>
              <a:pathLst>
                <a:path h="62559" w="1036365">
                  <a:moveTo>
                    <a:pt x="31280" y="0"/>
                  </a:moveTo>
                  <a:lnTo>
                    <a:pt x="1005085" y="0"/>
                  </a:lnTo>
                  <a:cubicBezTo>
                    <a:pt x="1022360" y="0"/>
                    <a:pt x="1036365" y="14004"/>
                    <a:pt x="1036365" y="31280"/>
                  </a:cubicBezTo>
                  <a:lnTo>
                    <a:pt x="1036365" y="31280"/>
                  </a:lnTo>
                  <a:cubicBezTo>
                    <a:pt x="1036365" y="48555"/>
                    <a:pt x="1022360" y="62559"/>
                    <a:pt x="1005085" y="62559"/>
                  </a:cubicBezTo>
                  <a:lnTo>
                    <a:pt x="31280" y="62559"/>
                  </a:lnTo>
                  <a:cubicBezTo>
                    <a:pt x="14004" y="62559"/>
                    <a:pt x="0" y="48555"/>
                    <a:pt x="0" y="31280"/>
                  </a:cubicBezTo>
                  <a:lnTo>
                    <a:pt x="0" y="31280"/>
                  </a:lnTo>
                  <a:cubicBezTo>
                    <a:pt x="0" y="14004"/>
                    <a:pt x="14004" y="0"/>
                    <a:pt x="31280" y="0"/>
                  </a:cubicBezTo>
                  <a:close/>
                </a:path>
              </a:pathLst>
            </a:custGeom>
            <a:solidFill>
              <a:srgbClr val="002855"/>
            </a:solidFill>
          </p:spPr>
        </p:sp>
        <p:sp>
          <p:nvSpPr>
            <p:cNvPr name="TextBox 15" id="15"/>
            <p:cNvSpPr txBox="true"/>
            <p:nvPr/>
          </p:nvSpPr>
          <p:spPr>
            <a:xfrm>
              <a:off x="0" y="-76200"/>
              <a:ext cx="1036365" cy="138759"/>
            </a:xfrm>
            <a:prstGeom prst="rect">
              <a:avLst/>
            </a:prstGeom>
          </p:spPr>
          <p:txBody>
            <a:bodyPr anchor="ctr" rtlCol="false" tIns="128587" lIns="128587" bIns="128587" rIns="128587"/>
            <a:lstStyle/>
            <a:p>
              <a:pPr algn="ctr">
                <a:lnSpc>
                  <a:spcPts val="4961"/>
                </a:lnSpc>
              </a:pPr>
            </a:p>
          </p:txBody>
        </p:sp>
      </p:grpSp>
      <p:sp>
        <p:nvSpPr>
          <p:cNvPr name="Freeform 16" id="16"/>
          <p:cNvSpPr/>
          <p:nvPr/>
        </p:nvSpPr>
        <p:spPr>
          <a:xfrm flipH="false" flipV="false" rot="0">
            <a:off x="238016" y="17604001"/>
            <a:ext cx="12666583" cy="4813301"/>
          </a:xfrm>
          <a:custGeom>
            <a:avLst/>
            <a:gdLst/>
            <a:ahLst/>
            <a:cxnLst/>
            <a:rect r="r" b="b" t="t" l="l"/>
            <a:pathLst>
              <a:path h="4813301" w="12666583">
                <a:moveTo>
                  <a:pt x="0" y="0"/>
                </a:moveTo>
                <a:lnTo>
                  <a:pt x="12666583" y="0"/>
                </a:lnTo>
                <a:lnTo>
                  <a:pt x="12666583" y="4813301"/>
                </a:lnTo>
                <a:lnTo>
                  <a:pt x="0" y="4813301"/>
                </a:lnTo>
                <a:lnTo>
                  <a:pt x="0" y="0"/>
                </a:lnTo>
                <a:close/>
              </a:path>
            </a:pathLst>
          </a:custGeom>
          <a:blipFill>
            <a:blip r:embed="rId5"/>
            <a:stretch>
              <a:fillRect l="0" t="0" r="0" b="0"/>
            </a:stretch>
          </a:blipFill>
        </p:spPr>
      </p:sp>
      <p:sp>
        <p:nvSpPr>
          <p:cNvPr name="Freeform 17" id="17"/>
          <p:cNvSpPr/>
          <p:nvPr/>
        </p:nvSpPr>
        <p:spPr>
          <a:xfrm flipH="false" flipV="false" rot="0">
            <a:off x="13890223" y="7401660"/>
            <a:ext cx="15768805" cy="7431050"/>
          </a:xfrm>
          <a:custGeom>
            <a:avLst/>
            <a:gdLst/>
            <a:ahLst/>
            <a:cxnLst/>
            <a:rect r="r" b="b" t="t" l="l"/>
            <a:pathLst>
              <a:path h="7431050" w="15768805">
                <a:moveTo>
                  <a:pt x="0" y="0"/>
                </a:moveTo>
                <a:lnTo>
                  <a:pt x="15768805" y="0"/>
                </a:lnTo>
                <a:lnTo>
                  <a:pt x="15768805" y="7431050"/>
                </a:lnTo>
                <a:lnTo>
                  <a:pt x="0" y="7431050"/>
                </a:lnTo>
                <a:lnTo>
                  <a:pt x="0" y="0"/>
                </a:lnTo>
                <a:close/>
              </a:path>
            </a:pathLst>
          </a:custGeom>
          <a:blipFill>
            <a:blip r:embed="rId6"/>
            <a:stretch>
              <a:fillRect l="0" t="0" r="0" b="0"/>
            </a:stretch>
          </a:blipFill>
        </p:spPr>
      </p:sp>
      <p:sp>
        <p:nvSpPr>
          <p:cNvPr name="Freeform 18" id="18"/>
          <p:cNvSpPr/>
          <p:nvPr/>
        </p:nvSpPr>
        <p:spPr>
          <a:xfrm flipH="false" flipV="false" rot="0">
            <a:off x="81235" y="26747399"/>
            <a:ext cx="9607664" cy="4563641"/>
          </a:xfrm>
          <a:custGeom>
            <a:avLst/>
            <a:gdLst/>
            <a:ahLst/>
            <a:cxnLst/>
            <a:rect r="r" b="b" t="t" l="l"/>
            <a:pathLst>
              <a:path h="4563641" w="9607664">
                <a:moveTo>
                  <a:pt x="0" y="0"/>
                </a:moveTo>
                <a:lnTo>
                  <a:pt x="9607664" y="0"/>
                </a:lnTo>
                <a:lnTo>
                  <a:pt x="9607664" y="4563641"/>
                </a:lnTo>
                <a:lnTo>
                  <a:pt x="0" y="4563641"/>
                </a:lnTo>
                <a:lnTo>
                  <a:pt x="0" y="0"/>
                </a:lnTo>
                <a:close/>
              </a:path>
            </a:pathLst>
          </a:custGeom>
          <a:blipFill>
            <a:blip r:embed="rId7"/>
            <a:stretch>
              <a:fillRect l="0" t="0" r="0" b="0"/>
            </a:stretch>
          </a:blipFill>
        </p:spPr>
      </p:sp>
      <p:sp>
        <p:nvSpPr>
          <p:cNvPr name="Freeform 19" id="19"/>
          <p:cNvSpPr/>
          <p:nvPr/>
        </p:nvSpPr>
        <p:spPr>
          <a:xfrm flipH="false" flipV="false" rot="0">
            <a:off x="9609268" y="26747399"/>
            <a:ext cx="3272257" cy="4563641"/>
          </a:xfrm>
          <a:custGeom>
            <a:avLst/>
            <a:gdLst/>
            <a:ahLst/>
            <a:cxnLst/>
            <a:rect r="r" b="b" t="t" l="l"/>
            <a:pathLst>
              <a:path h="4563641" w="3272257">
                <a:moveTo>
                  <a:pt x="0" y="0"/>
                </a:moveTo>
                <a:lnTo>
                  <a:pt x="3272257" y="0"/>
                </a:lnTo>
                <a:lnTo>
                  <a:pt x="3272257" y="4563641"/>
                </a:lnTo>
                <a:lnTo>
                  <a:pt x="0" y="4563641"/>
                </a:lnTo>
                <a:lnTo>
                  <a:pt x="0" y="0"/>
                </a:lnTo>
                <a:close/>
              </a:path>
            </a:pathLst>
          </a:custGeom>
          <a:blipFill>
            <a:blip r:embed="rId8"/>
            <a:stretch>
              <a:fillRect l="-2299" t="0" r="-2299" b="0"/>
            </a:stretch>
          </a:blipFill>
        </p:spPr>
      </p:sp>
      <p:grpSp>
        <p:nvGrpSpPr>
          <p:cNvPr name="Group 20" id="20"/>
          <p:cNvGrpSpPr/>
          <p:nvPr/>
        </p:nvGrpSpPr>
        <p:grpSpPr>
          <a:xfrm rot="0">
            <a:off x="13890223" y="15970700"/>
            <a:ext cx="15768805" cy="759930"/>
            <a:chOff x="0" y="0"/>
            <a:chExt cx="1298126" cy="62559"/>
          </a:xfrm>
        </p:grpSpPr>
        <p:sp>
          <p:nvSpPr>
            <p:cNvPr name="Freeform 21" id="21"/>
            <p:cNvSpPr/>
            <p:nvPr/>
          </p:nvSpPr>
          <p:spPr>
            <a:xfrm flipH="false" flipV="false" rot="0">
              <a:off x="0" y="0"/>
              <a:ext cx="1298126" cy="62559"/>
            </a:xfrm>
            <a:custGeom>
              <a:avLst/>
              <a:gdLst/>
              <a:ahLst/>
              <a:cxnLst/>
              <a:rect r="r" b="b" t="t" l="l"/>
              <a:pathLst>
                <a:path h="62559" w="1298126">
                  <a:moveTo>
                    <a:pt x="31280" y="0"/>
                  </a:moveTo>
                  <a:lnTo>
                    <a:pt x="1266846" y="0"/>
                  </a:lnTo>
                  <a:cubicBezTo>
                    <a:pt x="1284121" y="0"/>
                    <a:pt x="1298126" y="14004"/>
                    <a:pt x="1298126" y="31280"/>
                  </a:cubicBezTo>
                  <a:lnTo>
                    <a:pt x="1298126" y="31280"/>
                  </a:lnTo>
                  <a:cubicBezTo>
                    <a:pt x="1298126" y="48555"/>
                    <a:pt x="1284121" y="62559"/>
                    <a:pt x="1266846" y="62559"/>
                  </a:cubicBezTo>
                  <a:lnTo>
                    <a:pt x="31280" y="62559"/>
                  </a:lnTo>
                  <a:cubicBezTo>
                    <a:pt x="14004" y="62559"/>
                    <a:pt x="0" y="48555"/>
                    <a:pt x="0" y="31280"/>
                  </a:cubicBezTo>
                  <a:lnTo>
                    <a:pt x="0" y="31280"/>
                  </a:lnTo>
                  <a:cubicBezTo>
                    <a:pt x="0" y="14004"/>
                    <a:pt x="14004" y="0"/>
                    <a:pt x="31280" y="0"/>
                  </a:cubicBezTo>
                  <a:close/>
                </a:path>
              </a:pathLst>
            </a:custGeom>
            <a:solidFill>
              <a:srgbClr val="002855"/>
            </a:solidFill>
          </p:spPr>
        </p:sp>
        <p:sp>
          <p:nvSpPr>
            <p:cNvPr name="TextBox 22" id="22"/>
            <p:cNvSpPr txBox="true"/>
            <p:nvPr/>
          </p:nvSpPr>
          <p:spPr>
            <a:xfrm>
              <a:off x="0" y="-76200"/>
              <a:ext cx="1298126" cy="138759"/>
            </a:xfrm>
            <a:prstGeom prst="rect">
              <a:avLst/>
            </a:prstGeom>
          </p:spPr>
          <p:txBody>
            <a:bodyPr anchor="ctr" rtlCol="false" tIns="128588" lIns="128588" bIns="128588" rIns="128588"/>
            <a:lstStyle/>
            <a:p>
              <a:pPr algn="ctr">
                <a:lnSpc>
                  <a:spcPts val="4961"/>
                </a:lnSpc>
              </a:pPr>
            </a:p>
          </p:txBody>
        </p:sp>
      </p:grpSp>
      <p:sp>
        <p:nvSpPr>
          <p:cNvPr name="Freeform 23" id="23"/>
          <p:cNvSpPr/>
          <p:nvPr/>
        </p:nvSpPr>
        <p:spPr>
          <a:xfrm flipH="false" flipV="false" rot="0">
            <a:off x="14313627" y="21190376"/>
            <a:ext cx="5560307" cy="4877552"/>
          </a:xfrm>
          <a:custGeom>
            <a:avLst/>
            <a:gdLst/>
            <a:ahLst/>
            <a:cxnLst/>
            <a:rect r="r" b="b" t="t" l="l"/>
            <a:pathLst>
              <a:path h="4877552" w="5560307">
                <a:moveTo>
                  <a:pt x="0" y="0"/>
                </a:moveTo>
                <a:lnTo>
                  <a:pt x="5560307" y="0"/>
                </a:lnTo>
                <a:lnTo>
                  <a:pt x="5560307" y="4877551"/>
                </a:lnTo>
                <a:lnTo>
                  <a:pt x="0" y="4877551"/>
                </a:lnTo>
                <a:lnTo>
                  <a:pt x="0" y="0"/>
                </a:lnTo>
                <a:close/>
              </a:path>
            </a:pathLst>
          </a:custGeom>
          <a:blipFill>
            <a:blip r:embed="rId9"/>
            <a:stretch>
              <a:fillRect l="-19348" t="0" r="0" b="0"/>
            </a:stretch>
          </a:blipFill>
        </p:spPr>
      </p:sp>
      <p:sp>
        <p:nvSpPr>
          <p:cNvPr name="Freeform 24" id="24"/>
          <p:cNvSpPr/>
          <p:nvPr/>
        </p:nvSpPr>
        <p:spPr>
          <a:xfrm flipH="false" flipV="false" rot="0">
            <a:off x="23751114" y="21233229"/>
            <a:ext cx="5530297" cy="4877552"/>
          </a:xfrm>
          <a:custGeom>
            <a:avLst/>
            <a:gdLst/>
            <a:ahLst/>
            <a:cxnLst/>
            <a:rect r="r" b="b" t="t" l="l"/>
            <a:pathLst>
              <a:path h="4877552" w="5530297">
                <a:moveTo>
                  <a:pt x="0" y="0"/>
                </a:moveTo>
                <a:lnTo>
                  <a:pt x="5530297" y="0"/>
                </a:lnTo>
                <a:lnTo>
                  <a:pt x="5530297" y="4877551"/>
                </a:lnTo>
                <a:lnTo>
                  <a:pt x="0" y="4877551"/>
                </a:lnTo>
                <a:lnTo>
                  <a:pt x="0" y="0"/>
                </a:lnTo>
                <a:close/>
              </a:path>
            </a:pathLst>
          </a:custGeom>
          <a:blipFill>
            <a:blip r:embed="rId10"/>
            <a:stretch>
              <a:fillRect l="-20200" t="0" r="0" b="0"/>
            </a:stretch>
          </a:blipFill>
        </p:spPr>
      </p:sp>
      <p:sp>
        <p:nvSpPr>
          <p:cNvPr name="Freeform 25" id="25"/>
          <p:cNvSpPr/>
          <p:nvPr/>
        </p:nvSpPr>
        <p:spPr>
          <a:xfrm flipH="false" flipV="false" rot="0">
            <a:off x="14313627" y="26440835"/>
            <a:ext cx="5573185" cy="4862604"/>
          </a:xfrm>
          <a:custGeom>
            <a:avLst/>
            <a:gdLst/>
            <a:ahLst/>
            <a:cxnLst/>
            <a:rect r="r" b="b" t="t" l="l"/>
            <a:pathLst>
              <a:path h="4862604" w="5573185">
                <a:moveTo>
                  <a:pt x="0" y="0"/>
                </a:moveTo>
                <a:lnTo>
                  <a:pt x="5573185" y="0"/>
                </a:lnTo>
                <a:lnTo>
                  <a:pt x="5573185" y="4862604"/>
                </a:lnTo>
                <a:lnTo>
                  <a:pt x="0" y="4862604"/>
                </a:lnTo>
                <a:lnTo>
                  <a:pt x="0" y="0"/>
                </a:lnTo>
                <a:close/>
              </a:path>
            </a:pathLst>
          </a:custGeom>
          <a:blipFill>
            <a:blip r:embed="rId11"/>
            <a:stretch>
              <a:fillRect l="0" t="0" r="0" b="0"/>
            </a:stretch>
          </a:blipFill>
        </p:spPr>
      </p:sp>
      <p:sp>
        <p:nvSpPr>
          <p:cNvPr name="Freeform 26" id="26"/>
          <p:cNvSpPr/>
          <p:nvPr/>
        </p:nvSpPr>
        <p:spPr>
          <a:xfrm flipH="false" flipV="false" rot="0">
            <a:off x="23768521" y="26483688"/>
            <a:ext cx="5491190" cy="4862604"/>
          </a:xfrm>
          <a:custGeom>
            <a:avLst/>
            <a:gdLst/>
            <a:ahLst/>
            <a:cxnLst/>
            <a:rect r="r" b="b" t="t" l="l"/>
            <a:pathLst>
              <a:path h="4862604" w="5491190">
                <a:moveTo>
                  <a:pt x="0" y="0"/>
                </a:moveTo>
                <a:lnTo>
                  <a:pt x="5491189" y="0"/>
                </a:lnTo>
                <a:lnTo>
                  <a:pt x="5491189" y="4862604"/>
                </a:lnTo>
                <a:lnTo>
                  <a:pt x="0" y="4862604"/>
                </a:lnTo>
                <a:lnTo>
                  <a:pt x="0" y="0"/>
                </a:lnTo>
                <a:close/>
              </a:path>
            </a:pathLst>
          </a:custGeom>
          <a:blipFill>
            <a:blip r:embed="rId12"/>
            <a:stretch>
              <a:fillRect l="-3722" t="0" r="0" b="0"/>
            </a:stretch>
          </a:blipFill>
        </p:spPr>
      </p:sp>
      <p:grpSp>
        <p:nvGrpSpPr>
          <p:cNvPr name="Group 27" id="27"/>
          <p:cNvGrpSpPr/>
          <p:nvPr/>
        </p:nvGrpSpPr>
        <p:grpSpPr>
          <a:xfrm rot="0">
            <a:off x="13890223" y="19769393"/>
            <a:ext cx="6419994" cy="1121011"/>
            <a:chOff x="0" y="0"/>
            <a:chExt cx="548322" cy="95744"/>
          </a:xfrm>
        </p:grpSpPr>
        <p:sp>
          <p:nvSpPr>
            <p:cNvPr name="Freeform 28" id="28"/>
            <p:cNvSpPr/>
            <p:nvPr/>
          </p:nvSpPr>
          <p:spPr>
            <a:xfrm flipH="false" flipV="false" rot="0">
              <a:off x="0" y="0"/>
              <a:ext cx="548322" cy="95744"/>
            </a:xfrm>
            <a:custGeom>
              <a:avLst/>
              <a:gdLst/>
              <a:ahLst/>
              <a:cxnLst/>
              <a:rect r="r" b="b" t="t" l="l"/>
              <a:pathLst>
                <a:path h="95744" w="548322">
                  <a:moveTo>
                    <a:pt x="47872" y="0"/>
                  </a:moveTo>
                  <a:lnTo>
                    <a:pt x="500450" y="0"/>
                  </a:lnTo>
                  <a:cubicBezTo>
                    <a:pt x="526889" y="0"/>
                    <a:pt x="548322" y="21433"/>
                    <a:pt x="548322" y="47872"/>
                  </a:cubicBezTo>
                  <a:lnTo>
                    <a:pt x="548322" y="47872"/>
                  </a:lnTo>
                  <a:cubicBezTo>
                    <a:pt x="548322" y="60568"/>
                    <a:pt x="543278" y="72745"/>
                    <a:pt x="534300" y="81722"/>
                  </a:cubicBezTo>
                  <a:cubicBezTo>
                    <a:pt x="525322" y="90700"/>
                    <a:pt x="513146" y="95744"/>
                    <a:pt x="500450" y="95744"/>
                  </a:cubicBezTo>
                  <a:lnTo>
                    <a:pt x="47872" y="95744"/>
                  </a:lnTo>
                  <a:cubicBezTo>
                    <a:pt x="35175" y="95744"/>
                    <a:pt x="22999" y="90700"/>
                    <a:pt x="14021" y="81722"/>
                  </a:cubicBezTo>
                  <a:cubicBezTo>
                    <a:pt x="5044" y="72745"/>
                    <a:pt x="0" y="60568"/>
                    <a:pt x="0" y="47872"/>
                  </a:cubicBezTo>
                  <a:lnTo>
                    <a:pt x="0" y="47872"/>
                  </a:lnTo>
                  <a:cubicBezTo>
                    <a:pt x="0" y="35175"/>
                    <a:pt x="5044" y="22999"/>
                    <a:pt x="14021" y="14021"/>
                  </a:cubicBezTo>
                  <a:cubicBezTo>
                    <a:pt x="22999" y="5044"/>
                    <a:pt x="35175" y="0"/>
                    <a:pt x="47872" y="0"/>
                  </a:cubicBezTo>
                  <a:close/>
                </a:path>
              </a:pathLst>
            </a:custGeom>
            <a:solidFill>
              <a:srgbClr val="000000">
                <a:alpha val="0"/>
              </a:srgbClr>
            </a:solidFill>
            <a:ln w="47625" cap="rnd">
              <a:solidFill>
                <a:srgbClr val="002855"/>
              </a:solidFill>
              <a:prstDash val="solid"/>
              <a:round/>
            </a:ln>
          </p:spPr>
        </p:sp>
        <p:sp>
          <p:nvSpPr>
            <p:cNvPr name="TextBox 29" id="29"/>
            <p:cNvSpPr txBox="true"/>
            <p:nvPr/>
          </p:nvSpPr>
          <p:spPr>
            <a:xfrm>
              <a:off x="0" y="-95250"/>
              <a:ext cx="548322" cy="190994"/>
            </a:xfrm>
            <a:prstGeom prst="rect">
              <a:avLst/>
            </a:prstGeom>
          </p:spPr>
          <p:txBody>
            <a:bodyPr anchor="ctr" rtlCol="false" tIns="128588" lIns="128588" bIns="128588" rIns="128588"/>
            <a:lstStyle/>
            <a:p>
              <a:pPr algn="ctr">
                <a:lnSpc>
                  <a:spcPts val="5840"/>
                </a:lnSpc>
              </a:pPr>
              <a:r>
                <a:rPr lang="en-US" sz="4171">
                  <a:solidFill>
                    <a:srgbClr val="000000"/>
                  </a:solidFill>
                  <a:latin typeface="Proxima Nova 2"/>
                  <a:ea typeface="Proxima Nova 2"/>
                  <a:cs typeface="Proxima Nova 2"/>
                  <a:sym typeface="Proxima Nova 2"/>
                </a:rPr>
                <a:t>RGB</a:t>
              </a:r>
            </a:p>
          </p:txBody>
        </p:sp>
      </p:grpSp>
      <p:grpSp>
        <p:nvGrpSpPr>
          <p:cNvPr name="Group 30" id="30"/>
          <p:cNvGrpSpPr/>
          <p:nvPr/>
        </p:nvGrpSpPr>
        <p:grpSpPr>
          <a:xfrm rot="0">
            <a:off x="23348747" y="19769393"/>
            <a:ext cx="6335219" cy="1121011"/>
            <a:chOff x="0" y="0"/>
            <a:chExt cx="541081" cy="95744"/>
          </a:xfrm>
        </p:grpSpPr>
        <p:sp>
          <p:nvSpPr>
            <p:cNvPr name="Freeform 31" id="31"/>
            <p:cNvSpPr/>
            <p:nvPr/>
          </p:nvSpPr>
          <p:spPr>
            <a:xfrm flipH="false" flipV="false" rot="0">
              <a:off x="0" y="0"/>
              <a:ext cx="541081" cy="95744"/>
            </a:xfrm>
            <a:custGeom>
              <a:avLst/>
              <a:gdLst/>
              <a:ahLst/>
              <a:cxnLst/>
              <a:rect r="r" b="b" t="t" l="l"/>
              <a:pathLst>
                <a:path h="95744" w="541081">
                  <a:moveTo>
                    <a:pt x="47872" y="0"/>
                  </a:moveTo>
                  <a:lnTo>
                    <a:pt x="493209" y="0"/>
                  </a:lnTo>
                  <a:cubicBezTo>
                    <a:pt x="505906" y="0"/>
                    <a:pt x="518082" y="5044"/>
                    <a:pt x="527060" y="14021"/>
                  </a:cubicBezTo>
                  <a:cubicBezTo>
                    <a:pt x="536037" y="22999"/>
                    <a:pt x="541081" y="35175"/>
                    <a:pt x="541081" y="47872"/>
                  </a:cubicBezTo>
                  <a:lnTo>
                    <a:pt x="541081" y="47872"/>
                  </a:lnTo>
                  <a:cubicBezTo>
                    <a:pt x="541081" y="74311"/>
                    <a:pt x="519648" y="95744"/>
                    <a:pt x="493209" y="95744"/>
                  </a:cubicBezTo>
                  <a:lnTo>
                    <a:pt x="47872" y="95744"/>
                  </a:lnTo>
                  <a:cubicBezTo>
                    <a:pt x="35175" y="95744"/>
                    <a:pt x="22999" y="90700"/>
                    <a:pt x="14021" y="81722"/>
                  </a:cubicBezTo>
                  <a:cubicBezTo>
                    <a:pt x="5044" y="72745"/>
                    <a:pt x="0" y="60568"/>
                    <a:pt x="0" y="47872"/>
                  </a:cubicBezTo>
                  <a:lnTo>
                    <a:pt x="0" y="47872"/>
                  </a:lnTo>
                  <a:cubicBezTo>
                    <a:pt x="0" y="35175"/>
                    <a:pt x="5044" y="22999"/>
                    <a:pt x="14021" y="14021"/>
                  </a:cubicBezTo>
                  <a:cubicBezTo>
                    <a:pt x="22999" y="5044"/>
                    <a:pt x="35175" y="0"/>
                    <a:pt x="47872" y="0"/>
                  </a:cubicBezTo>
                  <a:close/>
                </a:path>
              </a:pathLst>
            </a:custGeom>
            <a:solidFill>
              <a:srgbClr val="000000">
                <a:alpha val="0"/>
              </a:srgbClr>
            </a:solidFill>
            <a:ln w="47625" cap="rnd">
              <a:solidFill>
                <a:srgbClr val="002855"/>
              </a:solidFill>
              <a:prstDash val="solid"/>
              <a:round/>
            </a:ln>
          </p:spPr>
        </p:sp>
        <p:sp>
          <p:nvSpPr>
            <p:cNvPr name="TextBox 32" id="32"/>
            <p:cNvSpPr txBox="true"/>
            <p:nvPr/>
          </p:nvSpPr>
          <p:spPr>
            <a:xfrm>
              <a:off x="0" y="-95250"/>
              <a:ext cx="541081" cy="190994"/>
            </a:xfrm>
            <a:prstGeom prst="rect">
              <a:avLst/>
            </a:prstGeom>
          </p:spPr>
          <p:txBody>
            <a:bodyPr anchor="ctr" rtlCol="false" tIns="128588" lIns="128588" bIns="128588" rIns="128588"/>
            <a:lstStyle/>
            <a:p>
              <a:pPr algn="ctr">
                <a:lnSpc>
                  <a:spcPts val="5840"/>
                </a:lnSpc>
              </a:pPr>
              <a:r>
                <a:rPr lang="en-US" sz="4171">
                  <a:solidFill>
                    <a:srgbClr val="000000"/>
                  </a:solidFill>
                  <a:latin typeface="Proxima Nova 2"/>
                  <a:ea typeface="Proxima Nova 2"/>
                  <a:cs typeface="Proxima Nova 2"/>
                  <a:sym typeface="Proxima Nova 2"/>
                </a:rPr>
                <a:t>B11, B8, B4</a:t>
              </a:r>
            </a:p>
          </p:txBody>
        </p:sp>
      </p:grpSp>
      <p:grpSp>
        <p:nvGrpSpPr>
          <p:cNvPr name="Group 33" id="33"/>
          <p:cNvGrpSpPr/>
          <p:nvPr/>
        </p:nvGrpSpPr>
        <p:grpSpPr>
          <a:xfrm rot="0">
            <a:off x="20251811" y="22753987"/>
            <a:ext cx="3038530" cy="1836036"/>
            <a:chOff x="0" y="0"/>
            <a:chExt cx="1256267" cy="759101"/>
          </a:xfrm>
        </p:grpSpPr>
        <p:sp>
          <p:nvSpPr>
            <p:cNvPr name="Freeform 34" id="34"/>
            <p:cNvSpPr/>
            <p:nvPr/>
          </p:nvSpPr>
          <p:spPr>
            <a:xfrm flipH="false" flipV="false" rot="0">
              <a:off x="0" y="0"/>
              <a:ext cx="1256267" cy="759101"/>
            </a:xfrm>
            <a:custGeom>
              <a:avLst/>
              <a:gdLst/>
              <a:ahLst/>
              <a:cxnLst/>
              <a:rect r="r" b="b" t="t" l="l"/>
              <a:pathLst>
                <a:path h="759101" w="1256267">
                  <a:moveTo>
                    <a:pt x="1256267" y="379550"/>
                  </a:moveTo>
                  <a:lnTo>
                    <a:pt x="849867" y="0"/>
                  </a:lnTo>
                  <a:lnTo>
                    <a:pt x="849867" y="203200"/>
                  </a:lnTo>
                  <a:lnTo>
                    <a:pt x="0" y="203200"/>
                  </a:lnTo>
                  <a:lnTo>
                    <a:pt x="0" y="555901"/>
                  </a:lnTo>
                  <a:lnTo>
                    <a:pt x="849867" y="555901"/>
                  </a:lnTo>
                  <a:lnTo>
                    <a:pt x="849867" y="759101"/>
                  </a:lnTo>
                  <a:lnTo>
                    <a:pt x="1256267" y="379550"/>
                  </a:lnTo>
                  <a:close/>
                </a:path>
              </a:pathLst>
            </a:custGeom>
            <a:solidFill>
              <a:srgbClr val="000000">
                <a:alpha val="0"/>
              </a:srgbClr>
            </a:solidFill>
            <a:ln w="47625" cap="sq">
              <a:solidFill>
                <a:srgbClr val="000000"/>
              </a:solidFill>
              <a:prstDash val="solid"/>
              <a:miter/>
            </a:ln>
          </p:spPr>
        </p:sp>
        <p:sp>
          <p:nvSpPr>
            <p:cNvPr name="TextBox 35" id="35"/>
            <p:cNvSpPr txBox="true"/>
            <p:nvPr/>
          </p:nvSpPr>
          <p:spPr>
            <a:xfrm>
              <a:off x="0" y="136525"/>
              <a:ext cx="1154667" cy="419376"/>
            </a:xfrm>
            <a:prstGeom prst="rect">
              <a:avLst/>
            </a:prstGeom>
          </p:spPr>
          <p:txBody>
            <a:bodyPr anchor="ctr" rtlCol="false" tIns="128588" lIns="128588" bIns="128588" rIns="128588"/>
            <a:lstStyle/>
            <a:p>
              <a:pPr algn="ctr">
                <a:lnSpc>
                  <a:spcPts val="3721"/>
                </a:lnSpc>
              </a:pPr>
            </a:p>
          </p:txBody>
        </p:sp>
      </p:grpSp>
      <p:grpSp>
        <p:nvGrpSpPr>
          <p:cNvPr name="Group 36" id="36"/>
          <p:cNvGrpSpPr/>
          <p:nvPr/>
        </p:nvGrpSpPr>
        <p:grpSpPr>
          <a:xfrm rot="0">
            <a:off x="20251811" y="27996972"/>
            <a:ext cx="3038530" cy="1836036"/>
            <a:chOff x="0" y="0"/>
            <a:chExt cx="1256267" cy="759101"/>
          </a:xfrm>
        </p:grpSpPr>
        <p:sp>
          <p:nvSpPr>
            <p:cNvPr name="Freeform 37" id="37"/>
            <p:cNvSpPr/>
            <p:nvPr/>
          </p:nvSpPr>
          <p:spPr>
            <a:xfrm flipH="false" flipV="false" rot="0">
              <a:off x="0" y="0"/>
              <a:ext cx="1256267" cy="759101"/>
            </a:xfrm>
            <a:custGeom>
              <a:avLst/>
              <a:gdLst/>
              <a:ahLst/>
              <a:cxnLst/>
              <a:rect r="r" b="b" t="t" l="l"/>
              <a:pathLst>
                <a:path h="759101" w="1256267">
                  <a:moveTo>
                    <a:pt x="1256267" y="379550"/>
                  </a:moveTo>
                  <a:lnTo>
                    <a:pt x="849867" y="0"/>
                  </a:lnTo>
                  <a:lnTo>
                    <a:pt x="849867" y="203200"/>
                  </a:lnTo>
                  <a:lnTo>
                    <a:pt x="0" y="203200"/>
                  </a:lnTo>
                  <a:lnTo>
                    <a:pt x="0" y="555901"/>
                  </a:lnTo>
                  <a:lnTo>
                    <a:pt x="849867" y="555901"/>
                  </a:lnTo>
                  <a:lnTo>
                    <a:pt x="849867" y="759101"/>
                  </a:lnTo>
                  <a:lnTo>
                    <a:pt x="1256267" y="379550"/>
                  </a:lnTo>
                  <a:close/>
                </a:path>
              </a:pathLst>
            </a:custGeom>
            <a:solidFill>
              <a:srgbClr val="000000">
                <a:alpha val="0"/>
              </a:srgbClr>
            </a:solidFill>
            <a:ln w="47625" cap="sq">
              <a:solidFill>
                <a:srgbClr val="000000"/>
              </a:solidFill>
              <a:prstDash val="solid"/>
              <a:miter/>
            </a:ln>
          </p:spPr>
        </p:sp>
        <p:sp>
          <p:nvSpPr>
            <p:cNvPr name="TextBox 38" id="38"/>
            <p:cNvSpPr txBox="true"/>
            <p:nvPr/>
          </p:nvSpPr>
          <p:spPr>
            <a:xfrm>
              <a:off x="0" y="136525"/>
              <a:ext cx="1154667" cy="419376"/>
            </a:xfrm>
            <a:prstGeom prst="rect">
              <a:avLst/>
            </a:prstGeom>
          </p:spPr>
          <p:txBody>
            <a:bodyPr anchor="ctr" rtlCol="false" tIns="128588" lIns="128588" bIns="128588" rIns="128588"/>
            <a:lstStyle/>
            <a:p>
              <a:pPr algn="ctr">
                <a:lnSpc>
                  <a:spcPts val="3721"/>
                </a:lnSpc>
              </a:pPr>
            </a:p>
          </p:txBody>
        </p:sp>
      </p:grpSp>
      <p:grpSp>
        <p:nvGrpSpPr>
          <p:cNvPr name="Group 39" id="39"/>
          <p:cNvGrpSpPr/>
          <p:nvPr/>
        </p:nvGrpSpPr>
        <p:grpSpPr>
          <a:xfrm rot="0">
            <a:off x="30669590" y="15970700"/>
            <a:ext cx="12893844" cy="759930"/>
            <a:chOff x="0" y="0"/>
            <a:chExt cx="1061452" cy="62559"/>
          </a:xfrm>
        </p:grpSpPr>
        <p:sp>
          <p:nvSpPr>
            <p:cNvPr name="Freeform 40" id="40"/>
            <p:cNvSpPr/>
            <p:nvPr/>
          </p:nvSpPr>
          <p:spPr>
            <a:xfrm flipH="false" flipV="false" rot="0">
              <a:off x="0" y="0"/>
              <a:ext cx="1061452" cy="62559"/>
            </a:xfrm>
            <a:custGeom>
              <a:avLst/>
              <a:gdLst/>
              <a:ahLst/>
              <a:cxnLst/>
              <a:rect r="r" b="b" t="t" l="l"/>
              <a:pathLst>
                <a:path h="62559" w="1061452">
                  <a:moveTo>
                    <a:pt x="31280" y="0"/>
                  </a:moveTo>
                  <a:lnTo>
                    <a:pt x="1030172" y="0"/>
                  </a:lnTo>
                  <a:cubicBezTo>
                    <a:pt x="1047448" y="0"/>
                    <a:pt x="1061452" y="14004"/>
                    <a:pt x="1061452" y="31280"/>
                  </a:cubicBezTo>
                  <a:lnTo>
                    <a:pt x="1061452" y="31280"/>
                  </a:lnTo>
                  <a:cubicBezTo>
                    <a:pt x="1061452" y="48555"/>
                    <a:pt x="1047448" y="62559"/>
                    <a:pt x="1030172" y="62559"/>
                  </a:cubicBezTo>
                  <a:lnTo>
                    <a:pt x="31280" y="62559"/>
                  </a:lnTo>
                  <a:cubicBezTo>
                    <a:pt x="14004" y="62559"/>
                    <a:pt x="0" y="48555"/>
                    <a:pt x="0" y="31280"/>
                  </a:cubicBezTo>
                  <a:lnTo>
                    <a:pt x="0" y="31280"/>
                  </a:lnTo>
                  <a:cubicBezTo>
                    <a:pt x="0" y="14004"/>
                    <a:pt x="14004" y="0"/>
                    <a:pt x="31280" y="0"/>
                  </a:cubicBezTo>
                  <a:close/>
                </a:path>
              </a:pathLst>
            </a:custGeom>
            <a:solidFill>
              <a:srgbClr val="002855"/>
            </a:solidFill>
          </p:spPr>
        </p:sp>
        <p:sp>
          <p:nvSpPr>
            <p:cNvPr name="TextBox 41" id="41"/>
            <p:cNvSpPr txBox="true"/>
            <p:nvPr/>
          </p:nvSpPr>
          <p:spPr>
            <a:xfrm>
              <a:off x="0" y="-76200"/>
              <a:ext cx="1061452" cy="138759"/>
            </a:xfrm>
            <a:prstGeom prst="rect">
              <a:avLst/>
            </a:prstGeom>
          </p:spPr>
          <p:txBody>
            <a:bodyPr anchor="ctr" rtlCol="false" tIns="128588" lIns="128588" bIns="128588" rIns="128588"/>
            <a:lstStyle/>
            <a:p>
              <a:pPr algn="ctr">
                <a:lnSpc>
                  <a:spcPts val="4961"/>
                </a:lnSpc>
              </a:pPr>
            </a:p>
          </p:txBody>
        </p:sp>
      </p:grpSp>
      <p:sp>
        <p:nvSpPr>
          <p:cNvPr name="Freeform 42" id="42"/>
          <p:cNvSpPr/>
          <p:nvPr/>
        </p:nvSpPr>
        <p:spPr>
          <a:xfrm flipH="false" flipV="false" rot="0">
            <a:off x="30042263" y="7285981"/>
            <a:ext cx="13844176" cy="8170480"/>
          </a:xfrm>
          <a:custGeom>
            <a:avLst/>
            <a:gdLst/>
            <a:ahLst/>
            <a:cxnLst/>
            <a:rect r="r" b="b" t="t" l="l"/>
            <a:pathLst>
              <a:path h="8170480" w="13844176">
                <a:moveTo>
                  <a:pt x="0" y="0"/>
                </a:moveTo>
                <a:lnTo>
                  <a:pt x="13844176" y="0"/>
                </a:lnTo>
                <a:lnTo>
                  <a:pt x="13844176" y="8170480"/>
                </a:lnTo>
                <a:lnTo>
                  <a:pt x="0" y="8170480"/>
                </a:lnTo>
                <a:lnTo>
                  <a:pt x="0" y="0"/>
                </a:lnTo>
                <a:close/>
              </a:path>
            </a:pathLst>
          </a:custGeom>
          <a:blipFill>
            <a:blip r:embed="rId13"/>
            <a:stretch>
              <a:fillRect l="-2459" t="0" r="-2459" b="0"/>
            </a:stretch>
          </a:blipFill>
        </p:spPr>
      </p:sp>
      <p:sp>
        <p:nvSpPr>
          <p:cNvPr name="Freeform 43" id="43"/>
          <p:cNvSpPr/>
          <p:nvPr/>
        </p:nvSpPr>
        <p:spPr>
          <a:xfrm flipH="false" flipV="false" rot="0">
            <a:off x="30669590" y="19855099"/>
            <a:ext cx="7858450" cy="6018908"/>
          </a:xfrm>
          <a:custGeom>
            <a:avLst/>
            <a:gdLst/>
            <a:ahLst/>
            <a:cxnLst/>
            <a:rect r="r" b="b" t="t" l="l"/>
            <a:pathLst>
              <a:path h="6018908" w="7858450">
                <a:moveTo>
                  <a:pt x="0" y="0"/>
                </a:moveTo>
                <a:lnTo>
                  <a:pt x="7858450" y="0"/>
                </a:lnTo>
                <a:lnTo>
                  <a:pt x="7858450" y="6018908"/>
                </a:lnTo>
                <a:lnTo>
                  <a:pt x="0" y="6018908"/>
                </a:lnTo>
                <a:lnTo>
                  <a:pt x="0" y="0"/>
                </a:lnTo>
                <a:close/>
              </a:path>
            </a:pathLst>
          </a:custGeom>
          <a:blipFill>
            <a:blip r:embed="rId14"/>
            <a:stretch>
              <a:fillRect l="-2459" t="0" r="-2459" b="0"/>
            </a:stretch>
          </a:blipFill>
        </p:spPr>
      </p:sp>
      <p:sp>
        <p:nvSpPr>
          <p:cNvPr name="TextBox 44" id="44"/>
          <p:cNvSpPr txBox="true"/>
          <p:nvPr/>
        </p:nvSpPr>
        <p:spPr>
          <a:xfrm rot="0">
            <a:off x="20534292" y="1932863"/>
            <a:ext cx="1132199" cy="393003"/>
          </a:xfrm>
          <a:prstGeom prst="rect">
            <a:avLst/>
          </a:prstGeom>
        </p:spPr>
        <p:txBody>
          <a:bodyPr anchor="t" rtlCol="false" tIns="0" lIns="0" bIns="0" rIns="0">
            <a:spAutoFit/>
          </a:bodyPr>
          <a:lstStyle/>
          <a:p>
            <a:pPr algn="ctr">
              <a:lnSpc>
                <a:spcPts val="3266"/>
              </a:lnSpc>
            </a:pPr>
            <a:r>
              <a:rPr lang="en-US" sz="2333">
                <a:solidFill>
                  <a:srgbClr val="000000"/>
                </a:solidFill>
                <a:latin typeface="Proxima Nova 2"/>
                <a:ea typeface="Proxima Nova 2"/>
                <a:cs typeface="Proxima Nova 2"/>
                <a:sym typeface="Proxima Nova 2"/>
              </a:rPr>
              <a:t>1</a:t>
            </a:r>
          </a:p>
        </p:txBody>
      </p:sp>
      <p:sp>
        <p:nvSpPr>
          <p:cNvPr name="TextBox 45" id="45"/>
          <p:cNvSpPr txBox="true"/>
          <p:nvPr/>
        </p:nvSpPr>
        <p:spPr>
          <a:xfrm rot="0">
            <a:off x="26662300" y="1932863"/>
            <a:ext cx="1132199" cy="393003"/>
          </a:xfrm>
          <a:prstGeom prst="rect">
            <a:avLst/>
          </a:prstGeom>
        </p:spPr>
        <p:txBody>
          <a:bodyPr anchor="t" rtlCol="false" tIns="0" lIns="0" bIns="0" rIns="0">
            <a:spAutoFit/>
          </a:bodyPr>
          <a:lstStyle/>
          <a:p>
            <a:pPr algn="ctr">
              <a:lnSpc>
                <a:spcPts val="3266"/>
              </a:lnSpc>
            </a:pPr>
            <a:r>
              <a:rPr lang="en-US" sz="2333">
                <a:solidFill>
                  <a:srgbClr val="000000"/>
                </a:solidFill>
                <a:latin typeface="Proxima Nova 2"/>
                <a:ea typeface="Proxima Nova 2"/>
                <a:cs typeface="Proxima Nova 2"/>
                <a:sym typeface="Proxima Nova 2"/>
              </a:rPr>
              <a:t>2</a:t>
            </a:r>
          </a:p>
        </p:txBody>
      </p:sp>
      <p:sp>
        <p:nvSpPr>
          <p:cNvPr name="TextBox 46" id="46"/>
          <p:cNvSpPr txBox="true"/>
          <p:nvPr/>
        </p:nvSpPr>
        <p:spPr>
          <a:xfrm rot="0">
            <a:off x="292426" y="4503958"/>
            <a:ext cx="12589100" cy="798990"/>
          </a:xfrm>
          <a:prstGeom prst="rect">
            <a:avLst/>
          </a:prstGeom>
        </p:spPr>
        <p:txBody>
          <a:bodyPr anchor="t" rtlCol="false" tIns="0" lIns="0" bIns="0" rIns="0">
            <a:spAutoFit/>
          </a:bodyPr>
          <a:lstStyle/>
          <a:p>
            <a:pPr algn="ctr">
              <a:lnSpc>
                <a:spcPts val="6613"/>
              </a:lnSpc>
            </a:pPr>
            <a:r>
              <a:rPr lang="en-US" sz="4724">
                <a:solidFill>
                  <a:srgbClr val="FFFFFF"/>
                </a:solidFill>
                <a:latin typeface="Proxima Nova 2"/>
                <a:ea typeface="Proxima Nova 2"/>
                <a:cs typeface="Proxima Nova 2"/>
                <a:sym typeface="Proxima Nova 2"/>
              </a:rPr>
              <a:t>ABSTRACT</a:t>
            </a:r>
          </a:p>
        </p:txBody>
      </p:sp>
      <p:sp>
        <p:nvSpPr>
          <p:cNvPr name="TextBox 47" id="47"/>
          <p:cNvSpPr txBox="true"/>
          <p:nvPr/>
        </p:nvSpPr>
        <p:spPr>
          <a:xfrm rot="0">
            <a:off x="292426" y="13362468"/>
            <a:ext cx="12589100" cy="798990"/>
          </a:xfrm>
          <a:prstGeom prst="rect">
            <a:avLst/>
          </a:prstGeom>
        </p:spPr>
        <p:txBody>
          <a:bodyPr anchor="t" rtlCol="false" tIns="0" lIns="0" bIns="0" rIns="0">
            <a:spAutoFit/>
          </a:bodyPr>
          <a:lstStyle/>
          <a:p>
            <a:pPr algn="ctr">
              <a:lnSpc>
                <a:spcPts val="6613"/>
              </a:lnSpc>
            </a:pPr>
            <a:r>
              <a:rPr lang="en-US" sz="4724">
                <a:solidFill>
                  <a:srgbClr val="FFFFFF"/>
                </a:solidFill>
                <a:latin typeface="Proxima Nova 2"/>
                <a:ea typeface="Proxima Nova 2"/>
                <a:cs typeface="Proxima Nova 2"/>
                <a:sym typeface="Proxima Nova 2"/>
              </a:rPr>
              <a:t>INTRODUCTION</a:t>
            </a:r>
          </a:p>
        </p:txBody>
      </p:sp>
      <p:sp>
        <p:nvSpPr>
          <p:cNvPr name="TextBox 48" id="48"/>
          <p:cNvSpPr txBox="true"/>
          <p:nvPr/>
        </p:nvSpPr>
        <p:spPr>
          <a:xfrm rot="0">
            <a:off x="269352" y="14347149"/>
            <a:ext cx="12612174" cy="2828319"/>
          </a:xfrm>
          <a:prstGeom prst="rect">
            <a:avLst/>
          </a:prstGeom>
        </p:spPr>
        <p:txBody>
          <a:bodyPr anchor="t" rtlCol="false" tIns="0" lIns="0" bIns="0" rIns="0">
            <a:spAutoFit/>
          </a:bodyPr>
          <a:lstStyle/>
          <a:p>
            <a:pPr algn="just">
              <a:lnSpc>
                <a:spcPts val="3779"/>
              </a:lnSpc>
            </a:pPr>
            <a:r>
              <a:rPr lang="en-US" sz="3149">
                <a:solidFill>
                  <a:srgbClr val="000000"/>
                </a:solidFill>
                <a:latin typeface="Helvetica"/>
                <a:ea typeface="Helvetica"/>
                <a:cs typeface="Helvetica"/>
                <a:sym typeface="Helvetica"/>
              </a:rPr>
              <a:t>California’s climate h</a:t>
            </a:r>
            <a:r>
              <a:rPr lang="en-US" sz="3149">
                <a:solidFill>
                  <a:srgbClr val="000000"/>
                </a:solidFill>
                <a:latin typeface="Helvetica"/>
                <a:ea typeface="Helvetica"/>
                <a:cs typeface="Helvetica"/>
                <a:sym typeface="Helvetica"/>
              </a:rPr>
              <a:t>istory reveals a clear trend toward increasing droug</a:t>
            </a:r>
            <a:r>
              <a:rPr lang="en-US" sz="3149">
                <a:solidFill>
                  <a:srgbClr val="000000"/>
                </a:solidFill>
                <a:latin typeface="Helvetica"/>
                <a:ea typeface="Helvetica"/>
                <a:cs typeface="Helvetica"/>
                <a:sym typeface="Helvetica"/>
              </a:rPr>
              <a:t>ht frequency and severity. The Palmer Drought Severity Index (PDSI) shows prolonged dry periods, with particularly severe droughts in recent decades. These conditions highlight the urgent need for accurate and timely snowpack monitoring to support sustainable water resource management.</a:t>
            </a:r>
          </a:p>
        </p:txBody>
      </p:sp>
      <p:sp>
        <p:nvSpPr>
          <p:cNvPr name="TextBox 49" id="49"/>
          <p:cNvSpPr txBox="true"/>
          <p:nvPr/>
        </p:nvSpPr>
        <p:spPr>
          <a:xfrm rot="0">
            <a:off x="269352" y="22869637"/>
            <a:ext cx="12612174" cy="339020"/>
          </a:xfrm>
          <a:prstGeom prst="rect">
            <a:avLst/>
          </a:prstGeom>
        </p:spPr>
        <p:txBody>
          <a:bodyPr anchor="t" rtlCol="false" tIns="0" lIns="0" bIns="0" rIns="0">
            <a:spAutoFit/>
          </a:bodyPr>
          <a:lstStyle/>
          <a:p>
            <a:pPr algn="ctr">
              <a:lnSpc>
                <a:spcPts val="2591"/>
              </a:lnSpc>
            </a:pPr>
            <a:r>
              <a:rPr lang="en-US" sz="2159" b="true">
                <a:solidFill>
                  <a:srgbClr val="000000"/>
                </a:solidFill>
                <a:latin typeface="Helvetica Bold"/>
                <a:ea typeface="Helvetica Bold"/>
                <a:cs typeface="Helvetica Bold"/>
                <a:sym typeface="Helvetica Bold"/>
              </a:rPr>
              <a:t>Figure 1.</a:t>
            </a:r>
            <a:r>
              <a:rPr lang="en-US" sz="2159" b="true">
                <a:solidFill>
                  <a:srgbClr val="000000"/>
                </a:solidFill>
                <a:latin typeface="Helvetica Bold"/>
                <a:ea typeface="Helvetica Bold"/>
                <a:cs typeface="Helvetica Bold"/>
                <a:sym typeface="Helvetica Bold"/>
              </a:rPr>
              <a:t> </a:t>
            </a:r>
            <a:r>
              <a:rPr lang="en-US" sz="2159">
                <a:solidFill>
                  <a:srgbClr val="000000"/>
                </a:solidFill>
                <a:latin typeface="Helvetica"/>
                <a:ea typeface="Helvetica"/>
                <a:cs typeface="Helvetica"/>
                <a:sym typeface="Helvetica"/>
              </a:rPr>
              <a:t>Californi</a:t>
            </a:r>
            <a:r>
              <a:rPr lang="en-US" sz="2159">
                <a:solidFill>
                  <a:srgbClr val="000000"/>
                </a:solidFill>
                <a:latin typeface="Helvetica"/>
                <a:ea typeface="Helvetica"/>
                <a:cs typeface="Helvetica"/>
                <a:sym typeface="Helvetica"/>
              </a:rPr>
              <a:t>a PDSI (1900–2025), with blue indicating wet periods and red indicating drought [1].</a:t>
            </a:r>
          </a:p>
        </p:txBody>
      </p:sp>
      <p:sp>
        <p:nvSpPr>
          <p:cNvPr name="TextBox 50" id="50"/>
          <p:cNvSpPr txBox="true"/>
          <p:nvPr/>
        </p:nvSpPr>
        <p:spPr>
          <a:xfrm rot="0">
            <a:off x="13890223" y="4507138"/>
            <a:ext cx="15768805" cy="2828319"/>
          </a:xfrm>
          <a:prstGeom prst="rect">
            <a:avLst/>
          </a:prstGeom>
        </p:spPr>
        <p:txBody>
          <a:bodyPr anchor="t" rtlCol="false" tIns="0" lIns="0" bIns="0" rIns="0">
            <a:spAutoFit/>
          </a:bodyPr>
          <a:lstStyle/>
          <a:p>
            <a:pPr algn="just">
              <a:lnSpc>
                <a:spcPts val="3779"/>
              </a:lnSpc>
            </a:pPr>
            <a:r>
              <a:rPr lang="en-US" sz="3149">
                <a:solidFill>
                  <a:srgbClr val="000000"/>
                </a:solidFill>
                <a:latin typeface="Helvetica"/>
                <a:ea typeface="Helvetica"/>
                <a:cs typeface="Helvetica"/>
                <a:sym typeface="Helvetica"/>
              </a:rPr>
              <a:t>Sentinel-2 satell</a:t>
            </a:r>
            <a:r>
              <a:rPr lang="en-US" sz="3149">
                <a:solidFill>
                  <a:srgbClr val="000000"/>
                </a:solidFill>
                <a:latin typeface="Helvetica"/>
                <a:ea typeface="Helvetica"/>
                <a:cs typeface="Helvetica"/>
                <a:sym typeface="Helvetica"/>
              </a:rPr>
              <a:t>ites capture data across 13 spectral bands ranging from visible (VIS) </a:t>
            </a:r>
            <a:r>
              <a:rPr lang="en-US" sz="3149">
                <a:solidFill>
                  <a:srgbClr val="000000"/>
                </a:solidFill>
                <a:latin typeface="Helvetica"/>
                <a:ea typeface="Helvetica"/>
                <a:cs typeface="Helvetica"/>
                <a:sym typeface="Helvetica"/>
              </a:rPr>
              <a:t>to shortwave infrared (SWIR) wavelengths. These bands enable detailed observation of Earth’s surface, including vegetation health, water content, cloud properties, and snow/ice discrimination. For snow monitoring, specific bands in the SWIR region (B11 and B12) are particularly valuable for separating snow from clouds and other bright surfaces.</a:t>
            </a:r>
          </a:p>
        </p:txBody>
      </p:sp>
      <p:sp>
        <p:nvSpPr>
          <p:cNvPr name="TextBox 51" id="51"/>
          <p:cNvSpPr txBox="true"/>
          <p:nvPr/>
        </p:nvSpPr>
        <p:spPr>
          <a:xfrm rot="0">
            <a:off x="13890223" y="14942219"/>
            <a:ext cx="15768805" cy="685655"/>
          </a:xfrm>
          <a:prstGeom prst="rect">
            <a:avLst/>
          </a:prstGeom>
        </p:spPr>
        <p:txBody>
          <a:bodyPr anchor="t" rtlCol="false" tIns="0" lIns="0" bIns="0" rIns="0">
            <a:spAutoFit/>
          </a:bodyPr>
          <a:lstStyle/>
          <a:p>
            <a:pPr algn="ctr">
              <a:lnSpc>
                <a:spcPts val="2699"/>
              </a:lnSpc>
            </a:pPr>
            <a:r>
              <a:rPr lang="en-US" sz="2249" b="true">
                <a:solidFill>
                  <a:srgbClr val="000000"/>
                </a:solidFill>
                <a:latin typeface="Helvetica Bold"/>
                <a:ea typeface="Helvetica Bold"/>
                <a:cs typeface="Helvetica Bold"/>
                <a:sym typeface="Helvetica Bold"/>
              </a:rPr>
              <a:t>Figure 3.</a:t>
            </a:r>
            <a:r>
              <a:rPr lang="en-US" sz="2249" b="true">
                <a:solidFill>
                  <a:srgbClr val="000000"/>
                </a:solidFill>
                <a:latin typeface="Helvetica Bold"/>
                <a:ea typeface="Helvetica Bold"/>
                <a:cs typeface="Helvetica Bold"/>
                <a:sym typeface="Helvetica Bold"/>
              </a:rPr>
              <a:t> </a:t>
            </a:r>
            <a:r>
              <a:rPr lang="en-US" sz="2249">
                <a:solidFill>
                  <a:srgbClr val="000000"/>
                </a:solidFill>
                <a:latin typeface="Helvetica"/>
                <a:ea typeface="Helvetica"/>
                <a:cs typeface="Helvetica"/>
                <a:sym typeface="Helvetica"/>
              </a:rPr>
              <a:t>Sentinel-2 spectr</a:t>
            </a:r>
            <a:r>
              <a:rPr lang="en-US" sz="2249">
                <a:solidFill>
                  <a:srgbClr val="000000"/>
                </a:solidFill>
                <a:latin typeface="Helvetica"/>
                <a:ea typeface="Helvetica"/>
                <a:cs typeface="Helvetica"/>
                <a:sym typeface="Helvetica"/>
              </a:rPr>
              <a:t>al bands (VIS, NIR, and SWIR) with key applications, including snow and cloud discrimination in SWIR bands [3].</a:t>
            </a:r>
          </a:p>
        </p:txBody>
      </p:sp>
      <p:sp>
        <p:nvSpPr>
          <p:cNvPr name="TextBox 52" id="52"/>
          <p:cNvSpPr txBox="true"/>
          <p:nvPr/>
        </p:nvSpPr>
        <p:spPr>
          <a:xfrm rot="0">
            <a:off x="292426" y="23914318"/>
            <a:ext cx="12612174" cy="2361695"/>
          </a:xfrm>
          <a:prstGeom prst="rect">
            <a:avLst/>
          </a:prstGeom>
        </p:spPr>
        <p:txBody>
          <a:bodyPr anchor="t" rtlCol="false" tIns="0" lIns="0" bIns="0" rIns="0">
            <a:spAutoFit/>
          </a:bodyPr>
          <a:lstStyle/>
          <a:p>
            <a:pPr algn="just">
              <a:lnSpc>
                <a:spcPts val="3779"/>
              </a:lnSpc>
            </a:pPr>
            <a:r>
              <a:rPr lang="en-US" sz="3149">
                <a:solidFill>
                  <a:srgbClr val="000000"/>
                </a:solidFill>
                <a:latin typeface="Helvetica"/>
                <a:ea typeface="Helvetica"/>
                <a:cs typeface="Helvetica"/>
                <a:sym typeface="Helvetica"/>
              </a:rPr>
              <a:t>Snowpack in California’s Sie</a:t>
            </a:r>
            <a:r>
              <a:rPr lang="en-US" sz="3149">
                <a:solidFill>
                  <a:srgbClr val="000000"/>
                </a:solidFill>
                <a:latin typeface="Helvetica"/>
                <a:ea typeface="Helvetica"/>
                <a:cs typeface="Helvetica"/>
                <a:sym typeface="Helvetica"/>
              </a:rPr>
              <a:t>rra Nevada serves as a vital seasonal water source, gradually</a:t>
            </a:r>
            <a:r>
              <a:rPr lang="en-US" sz="3149">
                <a:solidFill>
                  <a:srgbClr val="000000"/>
                </a:solidFill>
                <a:latin typeface="Helvetica"/>
                <a:ea typeface="Helvetica"/>
                <a:cs typeface="Helvetica"/>
                <a:sym typeface="Helvetica"/>
              </a:rPr>
              <a:t> releasing meltwater to support rivers, reservoirs, and agriculture during dry months. Year-to-year fluctuations strongly influence water availability, making continuous monitoring essential for drought management and sustainable water allocation.</a:t>
            </a:r>
          </a:p>
        </p:txBody>
      </p:sp>
      <p:sp>
        <p:nvSpPr>
          <p:cNvPr name="TextBox 53" id="53"/>
          <p:cNvSpPr txBox="true"/>
          <p:nvPr/>
        </p:nvSpPr>
        <p:spPr>
          <a:xfrm rot="0">
            <a:off x="292426" y="31712921"/>
            <a:ext cx="12612174" cy="685655"/>
          </a:xfrm>
          <a:prstGeom prst="rect">
            <a:avLst/>
          </a:prstGeom>
        </p:spPr>
        <p:txBody>
          <a:bodyPr anchor="t" rtlCol="false" tIns="0" lIns="0" bIns="0" rIns="0">
            <a:spAutoFit/>
          </a:bodyPr>
          <a:lstStyle/>
          <a:p>
            <a:pPr algn="ctr">
              <a:lnSpc>
                <a:spcPts val="2699"/>
              </a:lnSpc>
            </a:pPr>
            <a:r>
              <a:rPr lang="en-US" sz="2249" b="true">
                <a:solidFill>
                  <a:srgbClr val="000000"/>
                </a:solidFill>
                <a:latin typeface="Helvetica Bold"/>
                <a:ea typeface="Helvetica Bold"/>
                <a:cs typeface="Helvetica Bold"/>
                <a:sym typeface="Helvetica Bold"/>
              </a:rPr>
              <a:t>Figure 2.</a:t>
            </a:r>
            <a:r>
              <a:rPr lang="en-US" sz="2249" b="true">
                <a:solidFill>
                  <a:srgbClr val="000000"/>
                </a:solidFill>
                <a:latin typeface="Helvetica Bold"/>
                <a:ea typeface="Helvetica Bold"/>
                <a:cs typeface="Helvetica Bold"/>
                <a:sym typeface="Helvetica Bold"/>
              </a:rPr>
              <a:t> </a:t>
            </a:r>
            <a:r>
              <a:rPr lang="en-US" sz="2249">
                <a:solidFill>
                  <a:srgbClr val="000000"/>
                </a:solidFill>
                <a:latin typeface="Helvetica"/>
                <a:ea typeface="Helvetica"/>
                <a:cs typeface="Helvetica"/>
                <a:sym typeface="Helvetica"/>
              </a:rPr>
              <a:t>Left: Statewide snowpack </a:t>
            </a:r>
            <a:r>
              <a:rPr lang="en-US" sz="2249">
                <a:solidFill>
                  <a:srgbClr val="000000"/>
                </a:solidFill>
                <a:latin typeface="Helvetica"/>
                <a:ea typeface="Helvetica"/>
                <a:cs typeface="Helvetica"/>
                <a:sym typeface="Helvetica"/>
              </a:rPr>
              <a:t>trends vs. historical average. Right: Snow monitoring stations in the Sierra Nevada [2].</a:t>
            </a:r>
          </a:p>
        </p:txBody>
      </p:sp>
      <p:sp>
        <p:nvSpPr>
          <p:cNvPr name="TextBox 54" id="54"/>
          <p:cNvSpPr txBox="true"/>
          <p:nvPr/>
        </p:nvSpPr>
        <p:spPr>
          <a:xfrm rot="0">
            <a:off x="13890223" y="15951631"/>
            <a:ext cx="15768805" cy="798990"/>
          </a:xfrm>
          <a:prstGeom prst="rect">
            <a:avLst/>
          </a:prstGeom>
        </p:spPr>
        <p:txBody>
          <a:bodyPr anchor="t" rtlCol="false" tIns="0" lIns="0" bIns="0" rIns="0">
            <a:spAutoFit/>
          </a:bodyPr>
          <a:lstStyle/>
          <a:p>
            <a:pPr algn="ctr">
              <a:lnSpc>
                <a:spcPts val="6613"/>
              </a:lnSpc>
            </a:pPr>
            <a:r>
              <a:rPr lang="en-US" sz="4724">
                <a:solidFill>
                  <a:srgbClr val="FFFFFF"/>
                </a:solidFill>
                <a:latin typeface="Proxima Nova 2"/>
                <a:ea typeface="Proxima Nova 2"/>
                <a:cs typeface="Proxima Nova 2"/>
                <a:sym typeface="Proxima Nova 2"/>
              </a:rPr>
              <a:t>METHODOLOGY</a:t>
            </a:r>
          </a:p>
        </p:txBody>
      </p:sp>
      <p:sp>
        <p:nvSpPr>
          <p:cNvPr name="TextBox 55" id="55"/>
          <p:cNvSpPr txBox="true"/>
          <p:nvPr/>
        </p:nvSpPr>
        <p:spPr>
          <a:xfrm rot="0">
            <a:off x="13915161" y="17022018"/>
            <a:ext cx="15768805" cy="2361695"/>
          </a:xfrm>
          <a:prstGeom prst="rect">
            <a:avLst/>
          </a:prstGeom>
        </p:spPr>
        <p:txBody>
          <a:bodyPr anchor="t" rtlCol="false" tIns="0" lIns="0" bIns="0" rIns="0">
            <a:spAutoFit/>
          </a:bodyPr>
          <a:lstStyle/>
          <a:p>
            <a:pPr algn="just">
              <a:lnSpc>
                <a:spcPts val="3779"/>
              </a:lnSpc>
            </a:pPr>
            <a:r>
              <a:rPr lang="en-US" sz="3149">
                <a:solidFill>
                  <a:srgbClr val="000000"/>
                </a:solidFill>
                <a:latin typeface="Helvetica"/>
                <a:ea typeface="Helvetica"/>
                <a:cs typeface="Helvetica"/>
                <a:sym typeface="Helvetica"/>
              </a:rPr>
              <a:t>Using st</a:t>
            </a:r>
            <a:r>
              <a:rPr lang="en-US" sz="3149">
                <a:solidFill>
                  <a:srgbClr val="000000"/>
                </a:solidFill>
                <a:latin typeface="Helvetica"/>
                <a:ea typeface="Helvetica"/>
                <a:cs typeface="Helvetica"/>
                <a:sym typeface="Helvetica"/>
              </a:rPr>
              <a:t>andard RGB composites from Sen</a:t>
            </a:r>
            <a:r>
              <a:rPr lang="en-US" sz="3149">
                <a:solidFill>
                  <a:srgbClr val="000000"/>
                </a:solidFill>
                <a:latin typeface="Helvetica"/>
                <a:ea typeface="Helvetica"/>
                <a:cs typeface="Helvetica"/>
                <a:sym typeface="Helvetica"/>
              </a:rPr>
              <a:t>tinel-2 imagery can make snow detection challenging, as snow, clouds, and bright urban surfaces all appear white. By creating a false color composite using Bands 11 (SWIR), 8 (NIR), and 4 (Red), snow becomes spectrally distinct from clouds and other bright features, enabling more accurate identification.</a:t>
            </a:r>
          </a:p>
        </p:txBody>
      </p:sp>
      <p:sp>
        <p:nvSpPr>
          <p:cNvPr name="TextBox 56" id="56"/>
          <p:cNvSpPr txBox="true"/>
          <p:nvPr/>
        </p:nvSpPr>
        <p:spPr>
          <a:xfrm rot="0">
            <a:off x="13915161" y="31712921"/>
            <a:ext cx="15768805" cy="685655"/>
          </a:xfrm>
          <a:prstGeom prst="rect">
            <a:avLst/>
          </a:prstGeom>
        </p:spPr>
        <p:txBody>
          <a:bodyPr anchor="t" rtlCol="false" tIns="0" lIns="0" bIns="0" rIns="0">
            <a:spAutoFit/>
          </a:bodyPr>
          <a:lstStyle/>
          <a:p>
            <a:pPr algn="ctr">
              <a:lnSpc>
                <a:spcPts val="2699"/>
              </a:lnSpc>
            </a:pPr>
            <a:r>
              <a:rPr lang="en-US" sz="2249" b="true">
                <a:solidFill>
                  <a:srgbClr val="000000"/>
                </a:solidFill>
                <a:latin typeface="Helvetica Bold"/>
                <a:ea typeface="Helvetica Bold"/>
                <a:cs typeface="Helvetica Bold"/>
                <a:sym typeface="Helvetica Bold"/>
              </a:rPr>
              <a:t>Figure 4.</a:t>
            </a:r>
            <a:r>
              <a:rPr lang="en-US" sz="2249" b="true">
                <a:solidFill>
                  <a:srgbClr val="000000"/>
                </a:solidFill>
                <a:latin typeface="Helvetica Bold"/>
                <a:ea typeface="Helvetica Bold"/>
                <a:cs typeface="Helvetica Bold"/>
                <a:sym typeface="Helvetica Bold"/>
              </a:rPr>
              <a:t> </a:t>
            </a:r>
            <a:r>
              <a:rPr lang="en-US" sz="2249">
                <a:solidFill>
                  <a:srgbClr val="000000"/>
                </a:solidFill>
                <a:latin typeface="Helvetica"/>
                <a:ea typeface="Helvetica"/>
                <a:cs typeface="Helvetica"/>
                <a:sym typeface="Helvetica"/>
              </a:rPr>
              <a:t>Comparison of</a:t>
            </a:r>
            <a:r>
              <a:rPr lang="en-US" sz="2249">
                <a:solidFill>
                  <a:srgbClr val="000000"/>
                </a:solidFill>
                <a:latin typeface="Helvetica"/>
                <a:ea typeface="Helvetica"/>
                <a:cs typeface="Helvetica"/>
                <a:sym typeface="Helvetica"/>
              </a:rPr>
              <a:t> RGB and false color (B11, B8, B4) composites from Sentinel-2. The false color imagery clearly distinguishes snow from clouds and other bright surfaces.</a:t>
            </a:r>
          </a:p>
        </p:txBody>
      </p:sp>
      <p:sp>
        <p:nvSpPr>
          <p:cNvPr name="TextBox 57" id="57"/>
          <p:cNvSpPr txBox="true"/>
          <p:nvPr/>
        </p:nvSpPr>
        <p:spPr>
          <a:xfrm rot="0">
            <a:off x="30669590" y="15951631"/>
            <a:ext cx="12893844" cy="798990"/>
          </a:xfrm>
          <a:prstGeom prst="rect">
            <a:avLst/>
          </a:prstGeom>
        </p:spPr>
        <p:txBody>
          <a:bodyPr anchor="t" rtlCol="false" tIns="0" lIns="0" bIns="0" rIns="0">
            <a:spAutoFit/>
          </a:bodyPr>
          <a:lstStyle/>
          <a:p>
            <a:pPr algn="ctr">
              <a:lnSpc>
                <a:spcPts val="6613"/>
              </a:lnSpc>
            </a:pPr>
            <a:r>
              <a:rPr lang="en-US" sz="4724">
                <a:solidFill>
                  <a:srgbClr val="FFFFFF"/>
                </a:solidFill>
                <a:latin typeface="Proxima Nova 2"/>
                <a:ea typeface="Proxima Nova 2"/>
                <a:cs typeface="Proxima Nova 2"/>
                <a:sym typeface="Proxima Nova 2"/>
              </a:rPr>
              <a:t>RESULTS</a:t>
            </a:r>
          </a:p>
        </p:txBody>
      </p:sp>
      <p:sp>
        <p:nvSpPr>
          <p:cNvPr name="TextBox 58" id="58"/>
          <p:cNvSpPr txBox="true"/>
          <p:nvPr/>
        </p:nvSpPr>
        <p:spPr>
          <a:xfrm rot="0">
            <a:off x="30669590" y="4507138"/>
            <a:ext cx="12810462" cy="2828319"/>
          </a:xfrm>
          <a:prstGeom prst="rect">
            <a:avLst/>
          </a:prstGeom>
        </p:spPr>
        <p:txBody>
          <a:bodyPr anchor="t" rtlCol="false" tIns="0" lIns="0" bIns="0" rIns="0">
            <a:spAutoFit/>
          </a:bodyPr>
          <a:lstStyle/>
          <a:p>
            <a:pPr algn="just">
              <a:lnSpc>
                <a:spcPts val="3779"/>
              </a:lnSpc>
            </a:pPr>
            <a:r>
              <a:rPr lang="en-US" sz="3149">
                <a:solidFill>
                  <a:srgbClr val="000000"/>
                </a:solidFill>
                <a:latin typeface="Helvetica"/>
                <a:ea typeface="Helvetica"/>
                <a:cs typeface="Helvetica"/>
                <a:sym typeface="Helvetica"/>
              </a:rPr>
              <a:t>A data</a:t>
            </a:r>
            <a:r>
              <a:rPr lang="en-US" sz="3149">
                <a:solidFill>
                  <a:srgbClr val="000000"/>
                </a:solidFill>
                <a:latin typeface="Helvetica"/>
                <a:ea typeface="Helvetica"/>
                <a:cs typeface="Helvetica"/>
                <a:sym typeface="Helvetica"/>
              </a:rPr>
              <a:t>set of 100 snow-covered images and 100 non-snow images (including agricul</a:t>
            </a:r>
            <a:r>
              <a:rPr lang="en-US" sz="3149">
                <a:solidFill>
                  <a:srgbClr val="000000"/>
                </a:solidFill>
                <a:latin typeface="Helvetica"/>
                <a:ea typeface="Helvetica"/>
                <a:cs typeface="Helvetica"/>
                <a:sym typeface="Helvetica"/>
              </a:rPr>
              <a:t>tural land, desert, urban areas, and ocean) was used to train a convolutional encoder-decoder network. Data was split into 60% for training, 15% for validation, and 25% for testing. The model outputs a pixel-wise probability map, indicating the likelihood of snow presence for each pixel.</a:t>
            </a:r>
          </a:p>
        </p:txBody>
      </p:sp>
      <p:sp>
        <p:nvSpPr>
          <p:cNvPr name="TextBox 59" id="59"/>
          <p:cNvSpPr txBox="true"/>
          <p:nvPr/>
        </p:nvSpPr>
        <p:spPr>
          <a:xfrm rot="0">
            <a:off x="30669590" y="14942219"/>
            <a:ext cx="12810462" cy="685655"/>
          </a:xfrm>
          <a:prstGeom prst="rect">
            <a:avLst/>
          </a:prstGeom>
        </p:spPr>
        <p:txBody>
          <a:bodyPr anchor="t" rtlCol="false" tIns="0" lIns="0" bIns="0" rIns="0">
            <a:spAutoFit/>
          </a:bodyPr>
          <a:lstStyle/>
          <a:p>
            <a:pPr algn="ctr">
              <a:lnSpc>
                <a:spcPts val="2699"/>
              </a:lnSpc>
            </a:pPr>
            <a:r>
              <a:rPr lang="en-US" sz="2249" b="true">
                <a:solidFill>
                  <a:srgbClr val="000000"/>
                </a:solidFill>
                <a:latin typeface="Helvetica Bold"/>
                <a:ea typeface="Helvetica Bold"/>
                <a:cs typeface="Helvetica Bold"/>
                <a:sym typeface="Helvetica Bold"/>
              </a:rPr>
              <a:t>Figure 5.</a:t>
            </a:r>
            <a:r>
              <a:rPr lang="en-US" sz="2249">
                <a:solidFill>
                  <a:srgbClr val="000000"/>
                </a:solidFill>
                <a:latin typeface="Helvetica"/>
                <a:ea typeface="Helvetica"/>
                <a:cs typeface="Helvetica"/>
                <a:sym typeface="Helvetica"/>
              </a:rPr>
              <a:t> Deep</a:t>
            </a:r>
            <a:r>
              <a:rPr lang="en-US" sz="2249">
                <a:solidFill>
                  <a:srgbClr val="000000"/>
                </a:solidFill>
                <a:latin typeface="Helvetica"/>
                <a:ea typeface="Helvetica"/>
                <a:cs typeface="Helvetica"/>
                <a:sym typeface="Helvetica"/>
              </a:rPr>
              <a:t> Learning framework for snow detection. Input: Sentinel-2 imagery. Output: Pixel-level snow probability map.</a:t>
            </a:r>
          </a:p>
        </p:txBody>
      </p:sp>
      <p:sp>
        <p:nvSpPr>
          <p:cNvPr name="TextBox 60" id="60"/>
          <p:cNvSpPr txBox="true"/>
          <p:nvPr/>
        </p:nvSpPr>
        <p:spPr>
          <a:xfrm rot="0">
            <a:off x="30669590" y="17022018"/>
            <a:ext cx="12893844" cy="2361695"/>
          </a:xfrm>
          <a:prstGeom prst="rect">
            <a:avLst/>
          </a:prstGeom>
        </p:spPr>
        <p:txBody>
          <a:bodyPr anchor="t" rtlCol="false" tIns="0" lIns="0" bIns="0" rIns="0">
            <a:spAutoFit/>
          </a:bodyPr>
          <a:lstStyle/>
          <a:p>
            <a:pPr algn="just">
              <a:lnSpc>
                <a:spcPts val="3779"/>
              </a:lnSpc>
            </a:pPr>
            <a:r>
              <a:rPr lang="en-US" sz="3149">
                <a:solidFill>
                  <a:srgbClr val="000000"/>
                </a:solidFill>
                <a:latin typeface="Helvetica"/>
                <a:ea typeface="Helvetica"/>
                <a:cs typeface="Helvetica"/>
                <a:sym typeface="Helvetica"/>
              </a:rPr>
              <a:t>The </a:t>
            </a:r>
            <a:r>
              <a:rPr lang="en-US" sz="3149">
                <a:solidFill>
                  <a:srgbClr val="000000"/>
                </a:solidFill>
                <a:latin typeface="Helvetica"/>
                <a:ea typeface="Helvetica"/>
                <a:cs typeface="Helvetica"/>
                <a:sym typeface="Helvetica"/>
              </a:rPr>
              <a:t>deep learn</a:t>
            </a:r>
            <a:r>
              <a:rPr lang="en-US" sz="3149">
                <a:solidFill>
                  <a:srgbClr val="000000"/>
                </a:solidFill>
                <a:latin typeface="Helvetica"/>
                <a:ea typeface="Helvetica"/>
                <a:cs typeface="Helvetica"/>
                <a:sym typeface="Helvetica"/>
              </a:rPr>
              <a:t>ing model demonstrated strong performance in snow classification, achieving high accuracy and recall. The confusion matrix shows effective separation of snow and non-snow classes, while the evaluation metrics confirm balanced precision and recall, indicating reliable detection capabilities.</a:t>
            </a:r>
          </a:p>
        </p:txBody>
      </p:sp>
      <p:sp>
        <p:nvSpPr>
          <p:cNvPr name="TextBox 61" id="61"/>
          <p:cNvSpPr txBox="true"/>
          <p:nvPr/>
        </p:nvSpPr>
        <p:spPr>
          <a:xfrm rot="0">
            <a:off x="30669590" y="26412049"/>
            <a:ext cx="12810462" cy="685655"/>
          </a:xfrm>
          <a:prstGeom prst="rect">
            <a:avLst/>
          </a:prstGeom>
        </p:spPr>
        <p:txBody>
          <a:bodyPr anchor="t" rtlCol="false" tIns="0" lIns="0" bIns="0" rIns="0">
            <a:spAutoFit/>
          </a:bodyPr>
          <a:lstStyle/>
          <a:p>
            <a:pPr algn="ctr">
              <a:lnSpc>
                <a:spcPts val="2699"/>
              </a:lnSpc>
            </a:pPr>
            <a:r>
              <a:rPr lang="en-US" sz="2249" b="true">
                <a:solidFill>
                  <a:srgbClr val="000000"/>
                </a:solidFill>
                <a:latin typeface="Helvetica Bold"/>
                <a:ea typeface="Helvetica Bold"/>
                <a:cs typeface="Helvetica Bold"/>
                <a:sym typeface="Helvetica Bold"/>
              </a:rPr>
              <a:t>Figure 6.</a:t>
            </a:r>
            <a:r>
              <a:rPr lang="en-US" sz="2249">
                <a:solidFill>
                  <a:srgbClr val="000000"/>
                </a:solidFill>
                <a:latin typeface="Helvetica"/>
                <a:ea typeface="Helvetica"/>
                <a:cs typeface="Helvetica"/>
                <a:sym typeface="Helvetica"/>
              </a:rPr>
              <a:t> Left: Confusion matrix for snow classification. Right: Performance metrics including accuracy (0.895), precision (0.869), recall (0.930), F1-score (0.899), and IoU (0.816).</a:t>
            </a:r>
          </a:p>
        </p:txBody>
      </p:sp>
      <p:graphicFrame>
        <p:nvGraphicFramePr>
          <p:cNvPr name="Table 62" id="62"/>
          <p:cNvGraphicFramePr>
            <a:graphicFrameLocks noGrp="true"/>
          </p:cNvGraphicFramePr>
          <p:nvPr/>
        </p:nvGraphicFramePr>
        <p:xfrm>
          <a:off x="38707562" y="19855099"/>
          <a:ext cx="6604378" cy="8358929"/>
        </p:xfrm>
        <a:graphic>
          <a:graphicData uri="http://schemas.openxmlformats.org/drawingml/2006/table">
            <a:tbl>
              <a:tblPr/>
              <a:tblGrid>
                <a:gridCol w="3302189"/>
                <a:gridCol w="3302189"/>
              </a:tblGrid>
              <a:tr h="1453727">
                <a:tc>
                  <a:txBody>
                    <a:bodyPr anchor="t" rtlCol="false"/>
                    <a:lstStyle/>
                    <a:p>
                      <a:pPr algn="ctr">
                        <a:lnSpc>
                          <a:spcPts val="3385"/>
                        </a:lnSpc>
                        <a:defRPr/>
                      </a:pPr>
                      <a:r>
                        <a:rPr lang="en-US" sz="2418" b="true">
                          <a:solidFill>
                            <a:srgbClr val="FFFFFF"/>
                          </a:solidFill>
                          <a:latin typeface="Proxima Nova 2"/>
                          <a:ea typeface="Proxima Nova 2"/>
                          <a:cs typeface="Proxima Nova 2"/>
                          <a:sym typeface="Proxima Nova 2"/>
                        </a:rPr>
                        <a:t>Metric</a:t>
                      </a:r>
                      <a:endParaRPr lang="en-US" sz="1100"/>
                    </a:p>
                  </a:txBody>
                  <a:tcPr marL="189681" marR="189681" marT="189681" marB="189681" anchor="ctr">
                    <a:lnL cmpd="sng" algn="ctr" cap="flat" w="0">
                      <a:solidFill>
                        <a:srgbClr val="99ACFF"/>
                      </a:solidFill>
                      <a:prstDash val="solid"/>
                      <a:round/>
                      <a:headEnd type="none" w="med" len="med"/>
                      <a:tailEnd type="none" w="med" len="med"/>
                    </a:lnL>
                    <a:lnR cmpd="sng" algn="ctr" cap="flat" w="0">
                      <a:solidFill>
                        <a:srgbClr val="99ACFF"/>
                      </a:solidFill>
                      <a:prstDash val="solid"/>
                      <a:round/>
                      <a:headEnd type="none" w="med" len="med"/>
                      <a:tailEnd type="none" w="med" len="med"/>
                    </a:lnR>
                    <a:lnT cmpd="sng" algn="ctr" cap="flat" w="0">
                      <a:solidFill>
                        <a:srgbClr val="99ACFF"/>
                      </a:solidFill>
                      <a:prstDash val="solid"/>
                      <a:round/>
                      <a:headEnd type="none" w="med" len="med"/>
                      <a:tailEnd type="none" w="med" len="med"/>
                    </a:lnT>
                    <a:lnB cmpd="sng" algn="ctr" cap="flat" w="0">
                      <a:solidFill>
                        <a:srgbClr val="99ACFF"/>
                      </a:solidFill>
                      <a:prstDash val="solid"/>
                      <a:round/>
                      <a:headEnd type="none" w="med" len="med"/>
                      <a:tailEnd type="none" w="med" len="med"/>
                    </a:lnB>
                    <a:solidFill>
                      <a:srgbClr val="002855"/>
                    </a:solidFill>
                  </a:tcPr>
                </a:tc>
                <a:tc>
                  <a:txBody>
                    <a:bodyPr anchor="t" rtlCol="false"/>
                    <a:lstStyle/>
                    <a:p>
                      <a:pPr algn="ctr">
                        <a:lnSpc>
                          <a:spcPts val="3385"/>
                        </a:lnSpc>
                        <a:defRPr/>
                      </a:pPr>
                      <a:r>
                        <a:rPr lang="en-US" sz="2418" b="true">
                          <a:solidFill>
                            <a:srgbClr val="FFFFFF"/>
                          </a:solidFill>
                          <a:latin typeface="Proxima Nova 2"/>
                          <a:ea typeface="Proxima Nova 2"/>
                          <a:cs typeface="Proxima Nova 2"/>
                          <a:sym typeface="Proxima Nova 2"/>
                        </a:rPr>
                        <a:t>Value</a:t>
                      </a:r>
                      <a:endParaRPr lang="en-US" sz="1100"/>
                    </a:p>
                  </a:txBody>
                  <a:tcPr marL="189681" marR="189681" marT="189681" marB="189681" anchor="ctr">
                    <a:lnL cmpd="sng" algn="ctr" cap="flat" w="0">
                      <a:solidFill>
                        <a:srgbClr val="99ACFF"/>
                      </a:solidFill>
                      <a:prstDash val="solid"/>
                      <a:round/>
                      <a:headEnd type="none" w="med" len="med"/>
                      <a:tailEnd type="none" w="med" len="med"/>
                    </a:lnL>
                    <a:lnR cmpd="sng" algn="ctr" cap="flat" w="0">
                      <a:solidFill>
                        <a:srgbClr val="99ACFF"/>
                      </a:solidFill>
                      <a:prstDash val="solid"/>
                      <a:round/>
                      <a:headEnd type="none" w="med" len="med"/>
                      <a:tailEnd type="none" w="med" len="med"/>
                    </a:lnR>
                    <a:lnT cmpd="sng" algn="ctr" cap="flat" w="0">
                      <a:solidFill>
                        <a:srgbClr val="99ACFF"/>
                      </a:solidFill>
                      <a:prstDash val="solid"/>
                      <a:round/>
                      <a:headEnd type="none" w="med" len="med"/>
                      <a:tailEnd type="none" w="med" len="med"/>
                    </a:lnT>
                    <a:lnB cmpd="sng" algn="ctr" cap="flat" w="0">
                      <a:solidFill>
                        <a:srgbClr val="99ACFF"/>
                      </a:solidFill>
                      <a:prstDash val="solid"/>
                      <a:round/>
                      <a:headEnd type="none" w="med" len="med"/>
                      <a:tailEnd type="none" w="med" len="med"/>
                    </a:lnB>
                    <a:solidFill>
                      <a:srgbClr val="002855"/>
                    </a:solidFill>
                  </a:tcPr>
                </a:tc>
              </a:tr>
              <a:tr h="1381040">
                <a:tc>
                  <a:txBody>
                    <a:bodyPr anchor="t" rtlCol="false"/>
                    <a:lstStyle/>
                    <a:p>
                      <a:pPr algn="ctr">
                        <a:lnSpc>
                          <a:spcPts val="2987"/>
                        </a:lnSpc>
                        <a:defRPr/>
                      </a:pPr>
                      <a:r>
                        <a:rPr lang="en-US" sz="2133">
                          <a:solidFill>
                            <a:srgbClr val="FFFFFF"/>
                          </a:solidFill>
                          <a:latin typeface="Proxima Nova 2"/>
                          <a:ea typeface="Proxima Nova 2"/>
                          <a:cs typeface="Proxima Nova 2"/>
                          <a:sym typeface="Proxima Nova 2"/>
                        </a:rPr>
                        <a:t>Accuracy</a:t>
                      </a:r>
                      <a:endParaRPr lang="en-US" sz="1100"/>
                    </a:p>
                  </a:txBody>
                  <a:tcPr marL="189681" marR="189681" marT="189681" marB="189681" anchor="ctr">
                    <a:lnL cmpd="sng" algn="ctr" cap="flat" w="0">
                      <a:solidFill>
                        <a:srgbClr val="99ACFF"/>
                      </a:solidFill>
                      <a:prstDash val="solid"/>
                      <a:round/>
                      <a:headEnd type="none" w="med" len="med"/>
                      <a:tailEnd type="none" w="med" len="med"/>
                    </a:lnL>
                    <a:lnR cmpd="sng" algn="ctr" cap="flat" w="0">
                      <a:solidFill>
                        <a:srgbClr val="99ACFF"/>
                      </a:solidFill>
                      <a:prstDash val="solid"/>
                      <a:round/>
                      <a:headEnd type="none" w="med" len="med"/>
                      <a:tailEnd type="none" w="med" len="med"/>
                    </a:lnR>
                    <a:lnT cmpd="sng" algn="ctr" cap="flat" w="0">
                      <a:solidFill>
                        <a:srgbClr val="99ACFF"/>
                      </a:solidFill>
                      <a:prstDash val="solid"/>
                      <a:round/>
                      <a:headEnd type="none" w="med" len="med"/>
                      <a:tailEnd type="none" w="med" len="med"/>
                    </a:lnT>
                    <a:lnB cmpd="sng" algn="ctr" cap="flat" w="0">
                      <a:solidFill>
                        <a:srgbClr val="99ACFF"/>
                      </a:solidFill>
                      <a:prstDash val="solid"/>
                      <a:round/>
                      <a:headEnd type="none" w="med" len="med"/>
                      <a:tailEnd type="none" w="med" len="med"/>
                    </a:lnB>
                    <a:solidFill>
                      <a:srgbClr val="2C77CC"/>
                    </a:solidFill>
                  </a:tcPr>
                </a:tc>
                <a:tc>
                  <a:txBody>
                    <a:bodyPr anchor="t" rtlCol="false"/>
                    <a:lstStyle/>
                    <a:p>
                      <a:pPr algn="ctr">
                        <a:lnSpc>
                          <a:spcPts val="2987"/>
                        </a:lnSpc>
                        <a:defRPr/>
                      </a:pPr>
                      <a:r>
                        <a:rPr lang="en-US" sz="2133">
                          <a:solidFill>
                            <a:srgbClr val="002855"/>
                          </a:solidFill>
                          <a:latin typeface="Proxima Nova 2"/>
                          <a:ea typeface="Proxima Nova 2"/>
                          <a:cs typeface="Proxima Nova 2"/>
                          <a:sym typeface="Proxima Nova 2"/>
                        </a:rPr>
                        <a:t>0.89</a:t>
                      </a:r>
                      <a:endParaRPr lang="en-US" sz="1100"/>
                    </a:p>
                  </a:txBody>
                  <a:tcPr marL="189681" marR="189681" marT="189681" marB="189681" anchor="ctr">
                    <a:lnL cmpd="sng" algn="ctr" cap="flat" w="0">
                      <a:solidFill>
                        <a:srgbClr val="99ACFF"/>
                      </a:solidFill>
                      <a:prstDash val="solid"/>
                      <a:round/>
                      <a:headEnd type="none" w="med" len="med"/>
                      <a:tailEnd type="none" w="med" len="med"/>
                    </a:lnL>
                    <a:lnR cmpd="sng" algn="ctr" cap="flat" w="0">
                      <a:solidFill>
                        <a:srgbClr val="99ACFF"/>
                      </a:solidFill>
                      <a:prstDash val="solid"/>
                      <a:round/>
                      <a:headEnd type="none" w="med" len="med"/>
                      <a:tailEnd type="none" w="med" len="med"/>
                    </a:lnR>
                    <a:lnT cmpd="sng" algn="ctr" cap="flat" w="0">
                      <a:solidFill>
                        <a:srgbClr val="99ACFF"/>
                      </a:solidFill>
                      <a:prstDash val="solid"/>
                      <a:round/>
                      <a:headEnd type="none" w="med" len="med"/>
                      <a:tailEnd type="none" w="med" len="med"/>
                    </a:lnT>
                    <a:lnB cmpd="sng" algn="ctr" cap="flat" w="0">
                      <a:solidFill>
                        <a:srgbClr val="99ACFF"/>
                      </a:solidFill>
                      <a:prstDash val="solid"/>
                      <a:round/>
                      <a:headEnd type="none" w="med" len="med"/>
                      <a:tailEnd type="none" w="med" len="med"/>
                    </a:lnB>
                    <a:solidFill>
                      <a:srgbClr val="CDE3FB"/>
                    </a:solidFill>
                  </a:tcPr>
                </a:tc>
              </a:tr>
              <a:tr h="1381040">
                <a:tc>
                  <a:txBody>
                    <a:bodyPr anchor="t" rtlCol="false"/>
                    <a:lstStyle/>
                    <a:p>
                      <a:pPr algn="ctr">
                        <a:lnSpc>
                          <a:spcPts val="2987"/>
                        </a:lnSpc>
                        <a:defRPr/>
                      </a:pPr>
                      <a:r>
                        <a:rPr lang="en-US" sz="2133">
                          <a:solidFill>
                            <a:srgbClr val="FFFFFF"/>
                          </a:solidFill>
                          <a:latin typeface="Proxima Nova 2"/>
                          <a:ea typeface="Proxima Nova 2"/>
                          <a:cs typeface="Proxima Nova 2"/>
                          <a:sym typeface="Proxima Nova 2"/>
                        </a:rPr>
                        <a:t>Precision</a:t>
                      </a:r>
                      <a:endParaRPr lang="en-US" sz="1100"/>
                    </a:p>
                  </a:txBody>
                  <a:tcPr marL="189681" marR="189681" marT="189681" marB="189681" anchor="ctr">
                    <a:lnL cmpd="sng" algn="ctr" cap="flat" w="0">
                      <a:solidFill>
                        <a:srgbClr val="99ACFF"/>
                      </a:solidFill>
                      <a:prstDash val="solid"/>
                      <a:round/>
                      <a:headEnd type="none" w="med" len="med"/>
                      <a:tailEnd type="none" w="med" len="med"/>
                    </a:lnL>
                    <a:lnR cmpd="sng" algn="ctr" cap="flat" w="0">
                      <a:solidFill>
                        <a:srgbClr val="99ACFF"/>
                      </a:solidFill>
                      <a:prstDash val="solid"/>
                      <a:round/>
                      <a:headEnd type="none" w="med" len="med"/>
                      <a:tailEnd type="none" w="med" len="med"/>
                    </a:lnR>
                    <a:lnT cmpd="sng" algn="ctr" cap="flat" w="0">
                      <a:solidFill>
                        <a:srgbClr val="99ACFF"/>
                      </a:solidFill>
                      <a:prstDash val="solid"/>
                      <a:round/>
                      <a:headEnd type="none" w="med" len="med"/>
                      <a:tailEnd type="none" w="med" len="med"/>
                    </a:lnT>
                    <a:lnB cmpd="sng" algn="ctr" cap="flat" w="0">
                      <a:solidFill>
                        <a:srgbClr val="99ACFF"/>
                      </a:solidFill>
                      <a:prstDash val="solid"/>
                      <a:round/>
                      <a:headEnd type="none" w="med" len="med"/>
                      <a:tailEnd type="none" w="med" len="med"/>
                    </a:lnB>
                    <a:solidFill>
                      <a:srgbClr val="2C77CC"/>
                    </a:solidFill>
                  </a:tcPr>
                </a:tc>
                <a:tc>
                  <a:txBody>
                    <a:bodyPr anchor="t" rtlCol="false"/>
                    <a:lstStyle/>
                    <a:p>
                      <a:pPr algn="ctr">
                        <a:lnSpc>
                          <a:spcPts val="2987"/>
                        </a:lnSpc>
                        <a:defRPr/>
                      </a:pPr>
                      <a:r>
                        <a:rPr lang="en-US" sz="2133">
                          <a:solidFill>
                            <a:srgbClr val="002855"/>
                          </a:solidFill>
                          <a:latin typeface="Proxima Nova 2"/>
                          <a:ea typeface="Proxima Nova 2"/>
                          <a:cs typeface="Proxima Nova 2"/>
                          <a:sym typeface="Proxima Nova 2"/>
                        </a:rPr>
                        <a:t>0.86</a:t>
                      </a:r>
                      <a:endParaRPr lang="en-US" sz="1100"/>
                    </a:p>
                  </a:txBody>
                  <a:tcPr marL="189681" marR="189681" marT="189681" marB="189681" anchor="ctr">
                    <a:lnL cmpd="sng" algn="ctr" cap="flat" w="0">
                      <a:solidFill>
                        <a:srgbClr val="99ACFF"/>
                      </a:solidFill>
                      <a:prstDash val="solid"/>
                      <a:round/>
                      <a:headEnd type="none" w="med" len="med"/>
                      <a:tailEnd type="none" w="med" len="med"/>
                    </a:lnL>
                    <a:lnR cmpd="sng" algn="ctr" cap="flat" w="0">
                      <a:solidFill>
                        <a:srgbClr val="99ACFF"/>
                      </a:solidFill>
                      <a:prstDash val="solid"/>
                      <a:round/>
                      <a:headEnd type="none" w="med" len="med"/>
                      <a:tailEnd type="none" w="med" len="med"/>
                    </a:lnR>
                    <a:lnT cmpd="sng" algn="ctr" cap="flat" w="0">
                      <a:solidFill>
                        <a:srgbClr val="99ACFF"/>
                      </a:solidFill>
                      <a:prstDash val="solid"/>
                      <a:round/>
                      <a:headEnd type="none" w="med" len="med"/>
                      <a:tailEnd type="none" w="med" len="med"/>
                    </a:lnT>
                    <a:lnB cmpd="sng" algn="ctr" cap="flat" w="0">
                      <a:solidFill>
                        <a:srgbClr val="99ACFF"/>
                      </a:solidFill>
                      <a:prstDash val="solid"/>
                      <a:round/>
                      <a:headEnd type="none" w="med" len="med"/>
                      <a:tailEnd type="none" w="med" len="med"/>
                    </a:lnB>
                    <a:solidFill>
                      <a:srgbClr val="CDE3FB"/>
                    </a:solidFill>
                  </a:tcPr>
                </a:tc>
              </a:tr>
              <a:tr h="1381040">
                <a:tc>
                  <a:txBody>
                    <a:bodyPr anchor="t" rtlCol="false"/>
                    <a:lstStyle/>
                    <a:p>
                      <a:pPr algn="ctr">
                        <a:lnSpc>
                          <a:spcPts val="2987"/>
                        </a:lnSpc>
                        <a:defRPr/>
                      </a:pPr>
                      <a:r>
                        <a:rPr lang="en-US" sz="2133">
                          <a:solidFill>
                            <a:srgbClr val="FFFFFF"/>
                          </a:solidFill>
                          <a:latin typeface="Proxima Nova 2"/>
                          <a:ea typeface="Proxima Nova 2"/>
                          <a:cs typeface="Proxima Nova 2"/>
                          <a:sym typeface="Proxima Nova 2"/>
                        </a:rPr>
                        <a:t>Recall</a:t>
                      </a:r>
                      <a:endParaRPr lang="en-US" sz="1100"/>
                    </a:p>
                  </a:txBody>
                  <a:tcPr marL="189681" marR="189681" marT="189681" marB="189681" anchor="ctr">
                    <a:lnL cmpd="sng" algn="ctr" cap="flat" w="0">
                      <a:solidFill>
                        <a:srgbClr val="99ACFF"/>
                      </a:solidFill>
                      <a:prstDash val="solid"/>
                      <a:round/>
                      <a:headEnd type="none" w="med" len="med"/>
                      <a:tailEnd type="none" w="med" len="med"/>
                    </a:lnL>
                    <a:lnR cmpd="sng" algn="ctr" cap="flat" w="0">
                      <a:solidFill>
                        <a:srgbClr val="99ACFF"/>
                      </a:solidFill>
                      <a:prstDash val="solid"/>
                      <a:round/>
                      <a:headEnd type="none" w="med" len="med"/>
                      <a:tailEnd type="none" w="med" len="med"/>
                    </a:lnR>
                    <a:lnT cmpd="sng" algn="ctr" cap="flat" w="0">
                      <a:solidFill>
                        <a:srgbClr val="99ACFF"/>
                      </a:solidFill>
                      <a:prstDash val="solid"/>
                      <a:round/>
                      <a:headEnd type="none" w="med" len="med"/>
                      <a:tailEnd type="none" w="med" len="med"/>
                    </a:lnT>
                    <a:lnB cmpd="sng" algn="ctr" cap="flat" w="0">
                      <a:solidFill>
                        <a:srgbClr val="99ACFF"/>
                      </a:solidFill>
                      <a:prstDash val="solid"/>
                      <a:round/>
                      <a:headEnd type="none" w="med" len="med"/>
                      <a:tailEnd type="none" w="med" len="med"/>
                    </a:lnB>
                    <a:solidFill>
                      <a:srgbClr val="2C77CC"/>
                    </a:solidFill>
                  </a:tcPr>
                </a:tc>
                <a:tc>
                  <a:txBody>
                    <a:bodyPr anchor="t" rtlCol="false"/>
                    <a:lstStyle/>
                    <a:p>
                      <a:pPr algn="ctr">
                        <a:lnSpc>
                          <a:spcPts val="2987"/>
                        </a:lnSpc>
                        <a:defRPr/>
                      </a:pPr>
                      <a:r>
                        <a:rPr lang="en-US" sz="2133">
                          <a:solidFill>
                            <a:srgbClr val="002855"/>
                          </a:solidFill>
                          <a:latin typeface="Proxima Nova 2"/>
                          <a:ea typeface="Proxima Nova 2"/>
                          <a:cs typeface="Proxima Nova 2"/>
                          <a:sym typeface="Proxima Nova 2"/>
                        </a:rPr>
                        <a:t>0.93</a:t>
                      </a:r>
                      <a:endParaRPr lang="en-US" sz="1100"/>
                    </a:p>
                  </a:txBody>
                  <a:tcPr marL="189681" marR="189681" marT="189681" marB="189681" anchor="ctr">
                    <a:lnL cmpd="sng" algn="ctr" cap="flat" w="0">
                      <a:solidFill>
                        <a:srgbClr val="99ACFF"/>
                      </a:solidFill>
                      <a:prstDash val="solid"/>
                      <a:round/>
                      <a:headEnd type="none" w="med" len="med"/>
                      <a:tailEnd type="none" w="med" len="med"/>
                    </a:lnL>
                    <a:lnR cmpd="sng" algn="ctr" cap="flat" w="0">
                      <a:solidFill>
                        <a:srgbClr val="99ACFF"/>
                      </a:solidFill>
                      <a:prstDash val="solid"/>
                      <a:round/>
                      <a:headEnd type="none" w="med" len="med"/>
                      <a:tailEnd type="none" w="med" len="med"/>
                    </a:lnR>
                    <a:lnT cmpd="sng" algn="ctr" cap="flat" w="0">
                      <a:solidFill>
                        <a:srgbClr val="99ACFF"/>
                      </a:solidFill>
                      <a:prstDash val="solid"/>
                      <a:round/>
                      <a:headEnd type="none" w="med" len="med"/>
                      <a:tailEnd type="none" w="med" len="med"/>
                    </a:lnT>
                    <a:lnB cmpd="sng" algn="ctr" cap="flat" w="0">
                      <a:solidFill>
                        <a:srgbClr val="99ACFF"/>
                      </a:solidFill>
                      <a:prstDash val="solid"/>
                      <a:round/>
                      <a:headEnd type="none" w="med" len="med"/>
                      <a:tailEnd type="none" w="med" len="med"/>
                    </a:lnB>
                    <a:solidFill>
                      <a:srgbClr val="CDE3FB"/>
                    </a:solidFill>
                  </a:tcPr>
                </a:tc>
              </a:tr>
              <a:tr h="1381040">
                <a:tc>
                  <a:txBody>
                    <a:bodyPr anchor="t" rtlCol="false"/>
                    <a:lstStyle/>
                    <a:p>
                      <a:pPr algn="ctr">
                        <a:lnSpc>
                          <a:spcPts val="2987"/>
                        </a:lnSpc>
                        <a:defRPr/>
                      </a:pPr>
                      <a:r>
                        <a:rPr lang="en-US" sz="2133">
                          <a:solidFill>
                            <a:srgbClr val="FFFFFF"/>
                          </a:solidFill>
                          <a:latin typeface="Proxima Nova 2"/>
                          <a:ea typeface="Proxima Nova 2"/>
                          <a:cs typeface="Proxima Nova 2"/>
                          <a:sym typeface="Proxima Nova 2"/>
                        </a:rPr>
                        <a:t>F1-Score</a:t>
                      </a:r>
                      <a:endParaRPr lang="en-US" sz="1100"/>
                    </a:p>
                  </a:txBody>
                  <a:tcPr marL="189681" marR="189681" marT="189681" marB="189681" anchor="ctr">
                    <a:lnL cmpd="sng" algn="ctr" cap="flat" w="0">
                      <a:solidFill>
                        <a:srgbClr val="99ACFF"/>
                      </a:solidFill>
                      <a:prstDash val="solid"/>
                      <a:round/>
                      <a:headEnd type="none" w="med" len="med"/>
                      <a:tailEnd type="none" w="med" len="med"/>
                    </a:lnL>
                    <a:lnR cmpd="sng" algn="ctr" cap="flat" w="0">
                      <a:solidFill>
                        <a:srgbClr val="99ACFF"/>
                      </a:solidFill>
                      <a:prstDash val="solid"/>
                      <a:round/>
                      <a:headEnd type="none" w="med" len="med"/>
                      <a:tailEnd type="none" w="med" len="med"/>
                    </a:lnR>
                    <a:lnT cmpd="sng" algn="ctr" cap="flat" w="0">
                      <a:solidFill>
                        <a:srgbClr val="99ACFF"/>
                      </a:solidFill>
                      <a:prstDash val="solid"/>
                      <a:round/>
                      <a:headEnd type="none" w="med" len="med"/>
                      <a:tailEnd type="none" w="med" len="med"/>
                    </a:lnT>
                    <a:lnB cmpd="sng" algn="ctr" cap="flat" w="0">
                      <a:solidFill>
                        <a:srgbClr val="99ACFF"/>
                      </a:solidFill>
                      <a:prstDash val="solid"/>
                      <a:round/>
                      <a:headEnd type="none" w="med" len="med"/>
                      <a:tailEnd type="none" w="med" len="med"/>
                    </a:lnB>
                    <a:solidFill>
                      <a:srgbClr val="2C77CC"/>
                    </a:solidFill>
                  </a:tcPr>
                </a:tc>
                <a:tc>
                  <a:txBody>
                    <a:bodyPr anchor="t" rtlCol="false"/>
                    <a:lstStyle/>
                    <a:p>
                      <a:pPr algn="ctr">
                        <a:lnSpc>
                          <a:spcPts val="2987"/>
                        </a:lnSpc>
                        <a:defRPr/>
                      </a:pPr>
                      <a:r>
                        <a:rPr lang="en-US" sz="2133">
                          <a:solidFill>
                            <a:srgbClr val="002855"/>
                          </a:solidFill>
                          <a:latin typeface="Proxima Nova 2"/>
                          <a:ea typeface="Proxima Nova 2"/>
                          <a:cs typeface="Proxima Nova 2"/>
                          <a:sym typeface="Proxima Nova 2"/>
                        </a:rPr>
                        <a:t>0.89</a:t>
                      </a:r>
                      <a:endParaRPr lang="en-US" sz="1100"/>
                    </a:p>
                  </a:txBody>
                  <a:tcPr marL="189681" marR="189681" marT="189681" marB="189681" anchor="ctr">
                    <a:lnL cmpd="sng" algn="ctr" cap="flat" w="0">
                      <a:solidFill>
                        <a:srgbClr val="99ACFF"/>
                      </a:solidFill>
                      <a:prstDash val="solid"/>
                      <a:round/>
                      <a:headEnd type="none" w="med" len="med"/>
                      <a:tailEnd type="none" w="med" len="med"/>
                    </a:lnL>
                    <a:lnR cmpd="sng" algn="ctr" cap="flat" w="0">
                      <a:solidFill>
                        <a:srgbClr val="99ACFF"/>
                      </a:solidFill>
                      <a:prstDash val="solid"/>
                      <a:round/>
                      <a:headEnd type="none" w="med" len="med"/>
                      <a:tailEnd type="none" w="med" len="med"/>
                    </a:lnR>
                    <a:lnT cmpd="sng" algn="ctr" cap="flat" w="0">
                      <a:solidFill>
                        <a:srgbClr val="99ACFF"/>
                      </a:solidFill>
                      <a:prstDash val="solid"/>
                      <a:round/>
                      <a:headEnd type="none" w="med" len="med"/>
                      <a:tailEnd type="none" w="med" len="med"/>
                    </a:lnT>
                    <a:lnB cmpd="sng" algn="ctr" cap="flat" w="0">
                      <a:solidFill>
                        <a:srgbClr val="99ACFF"/>
                      </a:solidFill>
                      <a:prstDash val="solid"/>
                      <a:round/>
                      <a:headEnd type="none" w="med" len="med"/>
                      <a:tailEnd type="none" w="med" len="med"/>
                    </a:lnB>
                    <a:solidFill>
                      <a:srgbClr val="CDE3FB"/>
                    </a:solidFill>
                  </a:tcPr>
                </a:tc>
              </a:tr>
              <a:tr h="1381040">
                <a:tc>
                  <a:txBody>
                    <a:bodyPr anchor="t" rtlCol="false"/>
                    <a:lstStyle/>
                    <a:p>
                      <a:pPr algn="ctr">
                        <a:lnSpc>
                          <a:spcPts val="2987"/>
                        </a:lnSpc>
                        <a:defRPr/>
                      </a:pPr>
                      <a:r>
                        <a:rPr lang="en-US" sz="2133">
                          <a:solidFill>
                            <a:srgbClr val="FFFFFF"/>
                          </a:solidFill>
                          <a:latin typeface="Proxima Nova 2"/>
                          <a:ea typeface="Proxima Nova 2"/>
                          <a:cs typeface="Proxima Nova 2"/>
                          <a:sym typeface="Proxima Nova 2"/>
                        </a:rPr>
                        <a:t>IoU</a:t>
                      </a:r>
                      <a:endParaRPr lang="en-US" sz="1100"/>
                    </a:p>
                  </a:txBody>
                  <a:tcPr marL="189681" marR="189681" marT="189681" marB="189681" anchor="ctr">
                    <a:lnL cmpd="sng" algn="ctr" cap="flat" w="0">
                      <a:solidFill>
                        <a:srgbClr val="99ACFF"/>
                      </a:solidFill>
                      <a:prstDash val="solid"/>
                      <a:round/>
                      <a:headEnd type="none" w="med" len="med"/>
                      <a:tailEnd type="none" w="med" len="med"/>
                    </a:lnL>
                    <a:lnR cmpd="sng" algn="ctr" cap="flat" w="0">
                      <a:solidFill>
                        <a:srgbClr val="99ACFF"/>
                      </a:solidFill>
                      <a:prstDash val="solid"/>
                      <a:round/>
                      <a:headEnd type="none" w="med" len="med"/>
                      <a:tailEnd type="none" w="med" len="med"/>
                    </a:lnR>
                    <a:lnT cmpd="sng" algn="ctr" cap="flat" w="0">
                      <a:solidFill>
                        <a:srgbClr val="99ACFF"/>
                      </a:solidFill>
                      <a:prstDash val="solid"/>
                      <a:round/>
                      <a:headEnd type="none" w="med" len="med"/>
                      <a:tailEnd type="none" w="med" len="med"/>
                    </a:lnT>
                    <a:lnB cmpd="sng" algn="ctr" cap="flat" w="0">
                      <a:solidFill>
                        <a:srgbClr val="99ACFF"/>
                      </a:solidFill>
                      <a:prstDash val="solid"/>
                      <a:round/>
                      <a:headEnd type="none" w="med" len="med"/>
                      <a:tailEnd type="none" w="med" len="med"/>
                    </a:lnB>
                    <a:solidFill>
                      <a:srgbClr val="2C77CC"/>
                    </a:solidFill>
                  </a:tcPr>
                </a:tc>
                <a:tc>
                  <a:txBody>
                    <a:bodyPr anchor="t" rtlCol="false"/>
                    <a:lstStyle/>
                    <a:p>
                      <a:pPr algn="ctr">
                        <a:lnSpc>
                          <a:spcPts val="2987"/>
                        </a:lnSpc>
                        <a:defRPr/>
                      </a:pPr>
                      <a:r>
                        <a:rPr lang="en-US" sz="2133">
                          <a:solidFill>
                            <a:srgbClr val="002855"/>
                          </a:solidFill>
                          <a:latin typeface="Proxima Nova 2"/>
                          <a:ea typeface="Proxima Nova 2"/>
                          <a:cs typeface="Proxima Nova 2"/>
                          <a:sym typeface="Proxima Nova 2"/>
                        </a:rPr>
                        <a:t>0.81</a:t>
                      </a:r>
                      <a:endParaRPr lang="en-US" sz="1100"/>
                    </a:p>
                  </a:txBody>
                  <a:tcPr marL="189681" marR="189681" marT="189681" marB="189681" anchor="ctr">
                    <a:lnL cmpd="sng" algn="ctr" cap="flat" w="0">
                      <a:solidFill>
                        <a:srgbClr val="99ACFF"/>
                      </a:solidFill>
                      <a:prstDash val="solid"/>
                      <a:round/>
                      <a:headEnd type="none" w="med" len="med"/>
                      <a:tailEnd type="none" w="med" len="med"/>
                    </a:lnL>
                    <a:lnR cmpd="sng" algn="ctr" cap="flat" w="0">
                      <a:solidFill>
                        <a:srgbClr val="99ACFF"/>
                      </a:solidFill>
                      <a:prstDash val="solid"/>
                      <a:round/>
                      <a:headEnd type="none" w="med" len="med"/>
                      <a:tailEnd type="none" w="med" len="med"/>
                    </a:lnR>
                    <a:lnT cmpd="sng" algn="ctr" cap="flat" w="0">
                      <a:solidFill>
                        <a:srgbClr val="99ACFF"/>
                      </a:solidFill>
                      <a:prstDash val="solid"/>
                      <a:round/>
                      <a:headEnd type="none" w="med" len="med"/>
                      <a:tailEnd type="none" w="med" len="med"/>
                    </a:lnT>
                    <a:lnB cmpd="sng" algn="ctr" cap="flat" w="0">
                      <a:solidFill>
                        <a:srgbClr val="99ACFF"/>
                      </a:solidFill>
                      <a:prstDash val="solid"/>
                      <a:round/>
                      <a:headEnd type="none" w="med" len="med"/>
                      <a:tailEnd type="none" w="med" len="med"/>
                    </a:lnB>
                    <a:solidFill>
                      <a:srgbClr val="CDE3FB"/>
                    </a:solidFill>
                  </a:tcPr>
                </a:tc>
              </a:tr>
            </a:tbl>
          </a:graphicData>
        </a:graphic>
      </p:graphicFrame>
      <p:grpSp>
        <p:nvGrpSpPr>
          <p:cNvPr name="Group 63" id="63"/>
          <p:cNvGrpSpPr/>
          <p:nvPr/>
        </p:nvGrpSpPr>
        <p:grpSpPr>
          <a:xfrm rot="0">
            <a:off x="30669590" y="27872100"/>
            <a:ext cx="12893844" cy="759930"/>
            <a:chOff x="0" y="0"/>
            <a:chExt cx="1061452" cy="62559"/>
          </a:xfrm>
        </p:grpSpPr>
        <p:sp>
          <p:nvSpPr>
            <p:cNvPr name="Freeform 64" id="64"/>
            <p:cNvSpPr/>
            <p:nvPr/>
          </p:nvSpPr>
          <p:spPr>
            <a:xfrm flipH="false" flipV="false" rot="0">
              <a:off x="0" y="0"/>
              <a:ext cx="1061452" cy="62559"/>
            </a:xfrm>
            <a:custGeom>
              <a:avLst/>
              <a:gdLst/>
              <a:ahLst/>
              <a:cxnLst/>
              <a:rect r="r" b="b" t="t" l="l"/>
              <a:pathLst>
                <a:path h="62559" w="1061452">
                  <a:moveTo>
                    <a:pt x="31280" y="0"/>
                  </a:moveTo>
                  <a:lnTo>
                    <a:pt x="1030172" y="0"/>
                  </a:lnTo>
                  <a:cubicBezTo>
                    <a:pt x="1047448" y="0"/>
                    <a:pt x="1061452" y="14004"/>
                    <a:pt x="1061452" y="31280"/>
                  </a:cubicBezTo>
                  <a:lnTo>
                    <a:pt x="1061452" y="31280"/>
                  </a:lnTo>
                  <a:cubicBezTo>
                    <a:pt x="1061452" y="48555"/>
                    <a:pt x="1047448" y="62559"/>
                    <a:pt x="1030172" y="62559"/>
                  </a:cubicBezTo>
                  <a:lnTo>
                    <a:pt x="31280" y="62559"/>
                  </a:lnTo>
                  <a:cubicBezTo>
                    <a:pt x="14004" y="62559"/>
                    <a:pt x="0" y="48555"/>
                    <a:pt x="0" y="31280"/>
                  </a:cubicBezTo>
                  <a:lnTo>
                    <a:pt x="0" y="31280"/>
                  </a:lnTo>
                  <a:cubicBezTo>
                    <a:pt x="0" y="14004"/>
                    <a:pt x="14004" y="0"/>
                    <a:pt x="31280" y="0"/>
                  </a:cubicBezTo>
                  <a:close/>
                </a:path>
              </a:pathLst>
            </a:custGeom>
            <a:solidFill>
              <a:srgbClr val="002855"/>
            </a:solidFill>
          </p:spPr>
        </p:sp>
        <p:sp>
          <p:nvSpPr>
            <p:cNvPr name="TextBox 65" id="65"/>
            <p:cNvSpPr txBox="true"/>
            <p:nvPr/>
          </p:nvSpPr>
          <p:spPr>
            <a:xfrm>
              <a:off x="0" y="-76200"/>
              <a:ext cx="1061452" cy="138759"/>
            </a:xfrm>
            <a:prstGeom prst="rect">
              <a:avLst/>
            </a:prstGeom>
          </p:spPr>
          <p:txBody>
            <a:bodyPr anchor="ctr" rtlCol="false" tIns="128588" lIns="128588" bIns="128588" rIns="128588"/>
            <a:lstStyle/>
            <a:p>
              <a:pPr algn="ctr">
                <a:lnSpc>
                  <a:spcPts val="4961"/>
                </a:lnSpc>
              </a:pPr>
            </a:p>
          </p:txBody>
        </p:sp>
      </p:grpSp>
      <p:sp>
        <p:nvSpPr>
          <p:cNvPr name="TextBox 66" id="66"/>
          <p:cNvSpPr txBox="true"/>
          <p:nvPr/>
        </p:nvSpPr>
        <p:spPr>
          <a:xfrm rot="0">
            <a:off x="30669590" y="27853031"/>
            <a:ext cx="12893844" cy="798990"/>
          </a:xfrm>
          <a:prstGeom prst="rect">
            <a:avLst/>
          </a:prstGeom>
        </p:spPr>
        <p:txBody>
          <a:bodyPr anchor="t" rtlCol="false" tIns="0" lIns="0" bIns="0" rIns="0">
            <a:spAutoFit/>
          </a:bodyPr>
          <a:lstStyle/>
          <a:p>
            <a:pPr algn="ctr">
              <a:lnSpc>
                <a:spcPts val="6613"/>
              </a:lnSpc>
            </a:pPr>
            <a:r>
              <a:rPr lang="en-US" sz="4724">
                <a:solidFill>
                  <a:srgbClr val="FFFFFF"/>
                </a:solidFill>
                <a:latin typeface="Proxima Nova 2"/>
                <a:ea typeface="Proxima Nova 2"/>
                <a:cs typeface="Proxima Nova 2"/>
                <a:sym typeface="Proxima Nova 2"/>
              </a:rPr>
              <a:t>REFERENCES</a:t>
            </a:r>
          </a:p>
        </p:txBody>
      </p:sp>
      <p:sp>
        <p:nvSpPr>
          <p:cNvPr name="TextBox 67" id="67"/>
          <p:cNvSpPr txBox="true"/>
          <p:nvPr/>
        </p:nvSpPr>
        <p:spPr>
          <a:xfrm rot="0">
            <a:off x="30669590" y="29061503"/>
            <a:ext cx="12893844" cy="3352074"/>
          </a:xfrm>
          <a:prstGeom prst="rect">
            <a:avLst/>
          </a:prstGeom>
        </p:spPr>
        <p:txBody>
          <a:bodyPr anchor="t" rtlCol="false" tIns="0" lIns="0" bIns="0" rIns="0">
            <a:spAutoFit/>
          </a:bodyPr>
          <a:lstStyle/>
          <a:p>
            <a:pPr algn="just">
              <a:lnSpc>
                <a:spcPts val="2699"/>
              </a:lnSpc>
            </a:pPr>
            <a:r>
              <a:rPr lang="en-US" sz="2249">
                <a:solidFill>
                  <a:srgbClr val="000000"/>
                </a:solidFill>
                <a:latin typeface="Helvetica"/>
                <a:ea typeface="Helvetica"/>
                <a:cs typeface="Helvetica"/>
                <a:sym typeface="Helvetica"/>
              </a:rPr>
              <a:t>[1] National Centers for Environmental Information (NCEI), National Oceanic and Atmospheric Administration (NOAA). (n.d.). Climate at a Glance: Statewide Time Series – California Palmer Drought Severity Index (PDSI), January 1895–December 2022. Retrieved August 13, 2025, from NOAA NCEI Climate at a Glance website.</a:t>
            </a:r>
          </a:p>
          <a:p>
            <a:pPr algn="just">
              <a:lnSpc>
                <a:spcPts val="2699"/>
              </a:lnSpc>
            </a:pPr>
            <a:r>
              <a:rPr lang="en-US" sz="2249">
                <a:solidFill>
                  <a:srgbClr val="000000"/>
                </a:solidFill>
                <a:latin typeface="Helvetica"/>
                <a:ea typeface="Helvetica"/>
                <a:cs typeface="Helvetica"/>
                <a:sym typeface="Helvetica"/>
              </a:rPr>
              <a:t>[2] California Department of Water Resources. (2025). California Water Watch: Snowpack as of August 12, 2025. Retrieved August 13, 2025, from </a:t>
            </a:r>
            <a:r>
              <a:rPr lang="en-US" sz="2249" u="sng">
                <a:solidFill>
                  <a:srgbClr val="000000"/>
                </a:solidFill>
                <a:latin typeface="Helvetica"/>
                <a:ea typeface="Helvetica"/>
                <a:cs typeface="Helvetica"/>
                <a:sym typeface="Helvetica"/>
                <a:hlinkClick r:id="rId15" tooltip="https://cww.water.ca.gov"/>
              </a:rPr>
              <a:t>https://cww.water.ca.gov/</a:t>
            </a:r>
          </a:p>
          <a:p>
            <a:pPr algn="just">
              <a:lnSpc>
                <a:spcPts val="2699"/>
              </a:lnSpc>
            </a:pPr>
            <a:r>
              <a:rPr lang="en-US" sz="2249">
                <a:solidFill>
                  <a:srgbClr val="000000"/>
                </a:solidFill>
                <a:latin typeface="Helvetica"/>
                <a:ea typeface="Helvetica"/>
                <a:cs typeface="Helvetica"/>
                <a:sym typeface="Helvetica"/>
              </a:rPr>
              <a:t>[3] European Space Agency (ESA). (2015). Sentinel-2: ESA Bulletin 161 (pp. 8–9). Retrieved August 13, 2025</a:t>
            </a:r>
          </a:p>
          <a:p>
            <a:pPr algn="just">
              <a:lnSpc>
                <a:spcPts val="2699"/>
              </a:lnSpc>
            </a:pPr>
            <a:r>
              <a:rPr lang="en-US" sz="2249">
                <a:solidFill>
                  <a:srgbClr val="000000"/>
                </a:solidFill>
                <a:latin typeface="Helvetica"/>
                <a:ea typeface="Helvetica"/>
                <a:cs typeface="Helvetica"/>
                <a:sym typeface="Helvetica"/>
              </a:rPr>
              <a:t>[4] V7 Labs. (n.d.). Autoencoders: Guide to convolutional encoder–decoder networks. Retrieved August 13, 2025, from </a:t>
            </a:r>
            <a:r>
              <a:rPr lang="en-US" sz="2249" u="sng">
                <a:solidFill>
                  <a:srgbClr val="000000"/>
                </a:solidFill>
                <a:latin typeface="Helvetica"/>
                <a:ea typeface="Helvetica"/>
                <a:cs typeface="Helvetica"/>
                <a:sym typeface="Helvetica"/>
                <a:hlinkClick r:id="rId16" tooltip="https://www.v7labs.com/blog/autoencoders-guide"/>
              </a:rPr>
              <a:t>https://www.v7labs.com/blog/autoencoders-guide</a:t>
            </a:r>
          </a:p>
        </p:txBody>
      </p:sp>
      <p:sp>
        <p:nvSpPr>
          <p:cNvPr name="TextBox 68" id="68"/>
          <p:cNvSpPr txBox="true"/>
          <p:nvPr/>
        </p:nvSpPr>
        <p:spPr>
          <a:xfrm rot="0">
            <a:off x="292426" y="5568946"/>
            <a:ext cx="12612174" cy="7494560"/>
          </a:xfrm>
          <a:prstGeom prst="rect">
            <a:avLst/>
          </a:prstGeom>
        </p:spPr>
        <p:txBody>
          <a:bodyPr anchor="t" rtlCol="false" tIns="0" lIns="0" bIns="0" rIns="0">
            <a:spAutoFit/>
          </a:bodyPr>
          <a:lstStyle/>
          <a:p>
            <a:pPr algn="just">
              <a:lnSpc>
                <a:spcPts val="3779"/>
              </a:lnSpc>
            </a:pPr>
            <a:r>
              <a:rPr lang="en-US" sz="3149">
                <a:solidFill>
                  <a:srgbClr val="000000"/>
                </a:solidFill>
                <a:latin typeface="Helvetica"/>
                <a:ea typeface="Helvetica"/>
                <a:cs typeface="Helvetica"/>
                <a:sym typeface="Helvetica"/>
              </a:rPr>
              <a:t>Accurate snow monitoring is essential for managing California’s water re</a:t>
            </a:r>
            <a:r>
              <a:rPr lang="en-US" sz="3149">
                <a:solidFill>
                  <a:srgbClr val="000000"/>
                </a:solidFill>
                <a:latin typeface="Helvetica"/>
                <a:ea typeface="Helvetica"/>
                <a:cs typeface="Helvetica"/>
                <a:sym typeface="Helvetica"/>
              </a:rPr>
              <a:t>sources, where snowpack serves as a vital seasonal reservoir. Declining snowpack and increasing drought frequency highlight the need for reliable, automated monitoring systems. This study uses Sentinel-2 multispectral imagery to distinguish snow</a:t>
            </a:r>
            <a:r>
              <a:rPr lang="en-US" sz="3149">
                <a:solidFill>
                  <a:srgbClr val="000000"/>
                </a:solidFill>
                <a:latin typeface="Helvetica"/>
                <a:ea typeface="Helvetica"/>
                <a:cs typeface="Helvetica"/>
                <a:sym typeface="Helvetica"/>
              </a:rPr>
              <a:t> from clouds, urban areas, farmland, and other bright surfaces. Spectral analysis identified shortwave infrared bands (B11 and B12) as especially effective for snow detection. A convolutional encoder-decoder deep learning model was trained on 100 snow and 100 non-snow images, achieving an accuracy of 89.5%, precision of 86.9%, and recall of 93.0%. The model generates pixel-wise snow probability maps, enabling large-scale and repeatable monitoring. The results demonstrate the potential of combining remote sensing and deep learning to provide timely, high-quality data for water resource planning. This approach offers a robust and scalable tool to support drought resilience and sustainable water management in California.</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DAGvve8zmXk</dc:identifier>
  <dcterms:modified xsi:type="dcterms:W3CDTF">2011-08-01T06:04:30Z</dcterms:modified>
  <cp:revision>1</cp:revision>
  <dc:title>ESEARCH_Summer_2025</dc:title>
</cp:coreProperties>
</file>

<file path=docProps/thumbnail.jpeg>
</file>